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61" r:id="rId2"/>
    <p:sldId id="257" r:id="rId3"/>
    <p:sldId id="258" r:id="rId4"/>
    <p:sldId id="259" r:id="rId5"/>
    <p:sldId id="260" r:id="rId6"/>
    <p:sldId id="264" r:id="rId7"/>
    <p:sldId id="263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8" r:id="rId16"/>
    <p:sldId id="279" r:id="rId17"/>
    <p:sldId id="280" r:id="rId18"/>
    <p:sldId id="275" r:id="rId19"/>
    <p:sldId id="276" r:id="rId20"/>
    <p:sldId id="277" r:id="rId21"/>
    <p:sldId id="272" r:id="rId22"/>
    <p:sldId id="273" r:id="rId23"/>
    <p:sldId id="282" r:id="rId24"/>
    <p:sldId id="281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FFEB"/>
    <a:srgbClr val="FCFF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032" autoAdjust="0"/>
    <p:restoredTop sz="94660"/>
  </p:normalViewPr>
  <p:slideViewPr>
    <p:cSldViewPr snapToGrid="0">
      <p:cViewPr varScale="1">
        <p:scale>
          <a:sx n="65" d="100"/>
          <a:sy n="65" d="100"/>
        </p:scale>
        <p:origin x="78" y="5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4B83E2-F752-4CAE-B09F-0C85C79D1199}" type="datetimeFigureOut">
              <a:rPr lang="ru-RU" smtClean="0"/>
              <a:t>15.01.2022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8AB039-A383-4648-97E0-C52FAE1128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20146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  <p:sp>
        <p:nvSpPr>
          <p:cNvPr id="327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39DD1D8-CDD7-4F19-A84D-37C13072B296}" type="slidenum">
              <a:rPr lang="ru-RU" altLang="ru-RU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</a:t>
            </a:fld>
            <a:endParaRPr lang="ru-RU" altLang="ru-R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85640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  <p:sp>
        <p:nvSpPr>
          <p:cNvPr id="327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39DD1D8-CDD7-4F19-A84D-37C13072B296}" type="slidenum">
              <a:rPr lang="ru-RU" altLang="ru-RU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10</a:t>
            </a:fld>
            <a:endParaRPr lang="ru-RU" altLang="ru-R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55719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  <p:sp>
        <p:nvSpPr>
          <p:cNvPr id="327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39DD1D8-CDD7-4F19-A84D-37C13072B296}" type="slidenum">
              <a:rPr lang="ru-RU" altLang="ru-RU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11</a:t>
            </a:fld>
            <a:endParaRPr lang="ru-RU" altLang="ru-R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88821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  <p:sp>
        <p:nvSpPr>
          <p:cNvPr id="327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39DD1D8-CDD7-4F19-A84D-37C13072B296}" type="slidenum">
              <a:rPr lang="ru-RU" altLang="ru-RU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12</a:t>
            </a:fld>
            <a:endParaRPr lang="ru-RU" altLang="ru-R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23966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  <p:sp>
        <p:nvSpPr>
          <p:cNvPr id="327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39DD1D8-CDD7-4F19-A84D-37C13072B296}" type="slidenum">
              <a:rPr lang="ru-RU" altLang="ru-RU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13</a:t>
            </a:fld>
            <a:endParaRPr lang="ru-RU" altLang="ru-R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85569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  <p:sp>
        <p:nvSpPr>
          <p:cNvPr id="327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39DD1D8-CDD7-4F19-A84D-37C13072B296}" type="slidenum">
              <a:rPr lang="ru-RU" altLang="ru-RU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14</a:t>
            </a:fld>
            <a:endParaRPr lang="ru-RU" altLang="ru-R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74937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  <p:sp>
        <p:nvSpPr>
          <p:cNvPr id="327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39DD1D8-CDD7-4F19-A84D-37C13072B296}" type="slidenum">
              <a:rPr lang="ru-RU" altLang="ru-RU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15</a:t>
            </a:fld>
            <a:endParaRPr lang="ru-RU" altLang="ru-R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967125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dirty="0" smtClean="0"/>
          </a:p>
        </p:txBody>
      </p:sp>
      <p:sp>
        <p:nvSpPr>
          <p:cNvPr id="327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39DD1D8-CDD7-4F19-A84D-37C13072B296}" type="slidenum">
              <a:rPr lang="ru-RU" altLang="ru-RU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16</a:t>
            </a:fld>
            <a:endParaRPr lang="ru-RU" altLang="ru-R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911382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  <p:sp>
        <p:nvSpPr>
          <p:cNvPr id="327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39DD1D8-CDD7-4F19-A84D-37C13072B296}" type="slidenum">
              <a:rPr lang="ru-RU" altLang="ru-RU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17</a:t>
            </a:fld>
            <a:endParaRPr lang="ru-RU" altLang="ru-R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183083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  <p:sp>
        <p:nvSpPr>
          <p:cNvPr id="327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39DD1D8-CDD7-4F19-A84D-37C13072B296}" type="slidenum">
              <a:rPr lang="ru-RU" altLang="ru-RU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18</a:t>
            </a:fld>
            <a:endParaRPr lang="ru-RU" altLang="ru-R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358706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  <p:sp>
        <p:nvSpPr>
          <p:cNvPr id="327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39DD1D8-CDD7-4F19-A84D-37C13072B296}" type="slidenum">
              <a:rPr lang="ru-RU" altLang="ru-RU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19</a:t>
            </a:fld>
            <a:endParaRPr lang="ru-RU" altLang="ru-R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02885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  <p:sp>
        <p:nvSpPr>
          <p:cNvPr id="327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39DD1D8-CDD7-4F19-A84D-37C13072B296}" type="slidenum">
              <a:rPr lang="ru-RU" altLang="ru-RU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</a:t>
            </a:fld>
            <a:endParaRPr lang="ru-RU" altLang="ru-R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901505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  <p:sp>
        <p:nvSpPr>
          <p:cNvPr id="327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39DD1D8-CDD7-4F19-A84D-37C13072B296}" type="slidenum">
              <a:rPr lang="ru-RU" altLang="ru-RU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20</a:t>
            </a:fld>
            <a:endParaRPr lang="ru-RU" altLang="ru-R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653719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  <p:sp>
        <p:nvSpPr>
          <p:cNvPr id="327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39DD1D8-CDD7-4F19-A84D-37C13072B296}" type="slidenum">
              <a:rPr lang="ru-RU" altLang="ru-RU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21</a:t>
            </a:fld>
            <a:endParaRPr lang="ru-RU" altLang="ru-R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662263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  <p:sp>
        <p:nvSpPr>
          <p:cNvPr id="327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39DD1D8-CDD7-4F19-A84D-37C13072B296}" type="slidenum">
              <a:rPr lang="ru-RU" altLang="ru-RU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22</a:t>
            </a:fld>
            <a:endParaRPr lang="ru-RU" altLang="ru-R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501725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  <p:sp>
        <p:nvSpPr>
          <p:cNvPr id="327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39DD1D8-CDD7-4F19-A84D-37C13072B296}" type="slidenum">
              <a:rPr lang="ru-RU" altLang="ru-RU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23</a:t>
            </a:fld>
            <a:endParaRPr lang="ru-RU" altLang="ru-R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880970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  <p:sp>
        <p:nvSpPr>
          <p:cNvPr id="327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39DD1D8-CDD7-4F19-A84D-37C13072B296}" type="slidenum">
              <a:rPr lang="ru-RU" altLang="ru-RU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24</a:t>
            </a:fld>
            <a:endParaRPr lang="ru-RU" altLang="ru-R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80301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  <p:sp>
        <p:nvSpPr>
          <p:cNvPr id="327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39DD1D8-CDD7-4F19-A84D-37C13072B296}" type="slidenum">
              <a:rPr lang="ru-RU" altLang="ru-RU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3</a:t>
            </a:fld>
            <a:endParaRPr lang="ru-RU" altLang="ru-R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24146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  <p:sp>
        <p:nvSpPr>
          <p:cNvPr id="327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39DD1D8-CDD7-4F19-A84D-37C13072B296}" type="slidenum">
              <a:rPr lang="ru-RU" altLang="ru-RU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4</a:t>
            </a:fld>
            <a:endParaRPr lang="ru-RU" altLang="ru-R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2285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  <p:sp>
        <p:nvSpPr>
          <p:cNvPr id="327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39DD1D8-CDD7-4F19-A84D-37C13072B296}" type="slidenum">
              <a:rPr lang="ru-RU" altLang="ru-RU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5</a:t>
            </a:fld>
            <a:endParaRPr lang="ru-RU" altLang="ru-R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03470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  <p:sp>
        <p:nvSpPr>
          <p:cNvPr id="327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39DD1D8-CDD7-4F19-A84D-37C13072B296}" type="slidenum">
              <a:rPr lang="ru-RU" altLang="ru-RU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6</a:t>
            </a:fld>
            <a:endParaRPr lang="ru-RU" altLang="ru-R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38695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  <p:sp>
        <p:nvSpPr>
          <p:cNvPr id="327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39DD1D8-CDD7-4F19-A84D-37C13072B296}" type="slidenum">
              <a:rPr lang="ru-RU" altLang="ru-RU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7</a:t>
            </a:fld>
            <a:endParaRPr lang="ru-RU" altLang="ru-R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27078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  <p:sp>
        <p:nvSpPr>
          <p:cNvPr id="327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39DD1D8-CDD7-4F19-A84D-37C13072B296}" type="slidenum">
              <a:rPr lang="ru-RU" altLang="ru-RU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8</a:t>
            </a:fld>
            <a:endParaRPr lang="ru-RU" altLang="ru-R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24771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  <p:sp>
        <p:nvSpPr>
          <p:cNvPr id="327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39DD1D8-CDD7-4F19-A84D-37C13072B296}" type="slidenum">
              <a:rPr lang="ru-RU" altLang="ru-RU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9</a:t>
            </a:fld>
            <a:endParaRPr lang="ru-RU" altLang="ru-R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15009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CE355-D1FE-4C35-B87A-8A77C00CC54D}" type="datetimeFigureOut">
              <a:rPr lang="ru-RU" smtClean="0"/>
              <a:t>15.01.2022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D7A72-71BD-4F59-9D65-A01D2CECDA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360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CE355-D1FE-4C35-B87A-8A77C00CC54D}" type="datetimeFigureOut">
              <a:rPr lang="ru-RU" smtClean="0"/>
              <a:t>15.01.2022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D7A72-71BD-4F59-9D65-A01D2CECDA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62309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CE355-D1FE-4C35-B87A-8A77C00CC54D}" type="datetimeFigureOut">
              <a:rPr lang="ru-RU" smtClean="0"/>
              <a:t>15.01.2022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D7A72-71BD-4F59-9D65-A01D2CECDA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86291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CE355-D1FE-4C35-B87A-8A77C00CC54D}" type="datetimeFigureOut">
              <a:rPr lang="ru-RU" smtClean="0"/>
              <a:t>15.01.2022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D7A72-71BD-4F59-9D65-A01D2CECDA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4687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CE355-D1FE-4C35-B87A-8A77C00CC54D}" type="datetimeFigureOut">
              <a:rPr lang="ru-RU" smtClean="0"/>
              <a:t>15.01.2022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D7A72-71BD-4F59-9D65-A01D2CECDA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8706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CE355-D1FE-4C35-B87A-8A77C00CC54D}" type="datetimeFigureOut">
              <a:rPr lang="ru-RU" smtClean="0"/>
              <a:t>15.01.2022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D7A72-71BD-4F59-9D65-A01D2CECDA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9399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CE355-D1FE-4C35-B87A-8A77C00CC54D}" type="datetimeFigureOut">
              <a:rPr lang="ru-RU" smtClean="0"/>
              <a:t>15.01.2022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D7A72-71BD-4F59-9D65-A01D2CECDA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3135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CE355-D1FE-4C35-B87A-8A77C00CC54D}" type="datetimeFigureOut">
              <a:rPr lang="ru-RU" smtClean="0"/>
              <a:t>15.01.2022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D7A72-71BD-4F59-9D65-A01D2CECDA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78419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CE355-D1FE-4C35-B87A-8A77C00CC54D}" type="datetimeFigureOut">
              <a:rPr lang="ru-RU" smtClean="0"/>
              <a:t>15.01.2022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D7A72-71BD-4F59-9D65-A01D2CECDA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8575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CE355-D1FE-4C35-B87A-8A77C00CC54D}" type="datetimeFigureOut">
              <a:rPr lang="ru-RU" smtClean="0"/>
              <a:t>15.01.2022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D7A72-71BD-4F59-9D65-A01D2CECDA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75148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CE355-D1FE-4C35-B87A-8A77C00CC54D}" type="datetimeFigureOut">
              <a:rPr lang="ru-RU" smtClean="0"/>
              <a:t>15.01.2022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D7A72-71BD-4F59-9D65-A01D2CECDA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98389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8CE355-D1FE-4C35-B87A-8A77C00CC54D}" type="datetimeFigureOut">
              <a:rPr lang="ru-RU" smtClean="0"/>
              <a:t>15.01.2022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0D7A72-71BD-4F59-9D65-A01D2CECDA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9937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microsoft.com/office/2007/relationships/hdphoto" Target="../media/hdphoto5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6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microsoft.com/office/2007/relationships/hdphoto" Target="../media/hdphoto8.wdp"/><Relationship Id="rId5" Type="http://schemas.openxmlformats.org/officeDocument/2006/relationships/image" Target="../media/image9.png"/><Relationship Id="rId4" Type="http://schemas.microsoft.com/office/2007/relationships/hdphoto" Target="../media/hdphoto7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0.wdp"/><Relationship Id="rId5" Type="http://schemas.openxmlformats.org/officeDocument/2006/relationships/image" Target="../media/image11.png"/><Relationship Id="rId4" Type="http://schemas.microsoft.com/office/2007/relationships/hdphoto" Target="../media/hdphoto9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1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2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3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4.wdp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5.wdp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microsoft.com/office/2007/relationships/hdphoto" Target="../media/hdphoto16.wdp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microsoft.com/office/2007/relationships/hdphoto" Target="../media/hdphoto17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8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microsoft.com/office/2007/relationships/hdphoto" Target="../media/hdphoto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FDE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eaLnBrk="1" hangingPunct="1">
              <a:defRPr/>
            </a:pP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1576986" y="2738020"/>
            <a:ext cx="7699375" cy="2246769"/>
          </a:xfrm>
          <a:prstGeom prst="rect">
            <a:avLst/>
          </a:prstGeom>
          <a:solidFill>
            <a:srgbClr val="BAF8FE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anchor="t">
            <a:spAutoFit/>
          </a:bodyPr>
          <a:lstStyle/>
          <a:p>
            <a:pPr algn="ctr" eaLnBrk="1" hangingPunct="1">
              <a:defRPr/>
            </a:pPr>
            <a:endParaRPr lang="ru-RU" sz="2800" b="1" dirty="0">
              <a:solidFill>
                <a:schemeClr val="accent2"/>
              </a:solidFill>
              <a:latin typeface="Arial" charset="0"/>
            </a:endParaRPr>
          </a:p>
          <a:p>
            <a:pPr algn="ctr" eaLnBrk="1" hangingPunct="1">
              <a:defRPr/>
            </a:pP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№20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defRPr/>
            </a:pP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Схемы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монтажа железобетонных конструкций 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промышленных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зданий</a:t>
            </a: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269823" y="157553"/>
            <a:ext cx="959370" cy="369332"/>
          </a:xfrm>
          <a:prstGeom prst="rect">
            <a:avLst/>
          </a:prstGeom>
          <a:solidFill>
            <a:srgbClr val="69EFF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b="1" dirty="0">
                <a:solidFill>
                  <a:srgbClr val="C00000"/>
                </a:solidFill>
              </a:rPr>
              <a:t>ТВЗ</a:t>
            </a:r>
          </a:p>
        </p:txBody>
      </p:sp>
    </p:spTree>
    <p:extLst>
      <p:ext uri="{BB962C8B-B14F-4D97-AF65-F5344CB8AC3E}">
        <p14:creationId xmlns:p14="http://schemas.microsoft.com/office/powerpoint/2010/main" val="2635627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FDE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eaLnBrk="1" hangingPunct="1">
              <a:defRPr/>
            </a:pP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10496" r="9234" b="55252"/>
          <a:stretch/>
        </p:blipFill>
        <p:spPr>
          <a:xfrm>
            <a:off x="0" y="-1"/>
            <a:ext cx="5297712" cy="424753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4008" t="44748" r="48664" b="12336"/>
          <a:stretch/>
        </p:blipFill>
        <p:spPr>
          <a:xfrm>
            <a:off x="5456077" y="-1"/>
            <a:ext cx="3407704" cy="424753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52145" t="44148" r="2798" b="10836"/>
          <a:stretch/>
        </p:blipFill>
        <p:spPr>
          <a:xfrm>
            <a:off x="9026013" y="-1"/>
            <a:ext cx="3191933" cy="424753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Прямоугольник 5"/>
          <p:cNvSpPr/>
          <p:nvPr/>
        </p:nvSpPr>
        <p:spPr>
          <a:xfrm>
            <a:off x="-25946" y="4994926"/>
            <a:ext cx="12192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103630" algn="ctr">
              <a:spcAft>
                <a:spcPts val="0"/>
              </a:spcAft>
            </a:pPr>
            <a:r>
              <a:rPr lang="ru-RU" b="1" spc="15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Рис. </a:t>
            </a:r>
            <a:r>
              <a:rPr lang="ru-RU" b="1" spc="15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3.5. Схема установки</a:t>
            </a:r>
            <a:r>
              <a:rPr lang="ru-RU" b="1" spc="5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подкрановых балок пролетом 6 и 12 м:</a:t>
            </a:r>
          </a:p>
          <a:p>
            <a:pPr marR="1103630" algn="just">
              <a:spcAft>
                <a:spcPts val="0"/>
              </a:spcAft>
            </a:pPr>
            <a:r>
              <a:rPr lang="ru-RU" b="1" spc="5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1-колонны крайнего ряда; 2-деревянная подкладка; 3-приставная лестница; 4-подкрановая балка; </a:t>
            </a:r>
          </a:p>
          <a:p>
            <a:pPr marR="1103630" algn="just">
              <a:spcAft>
                <a:spcPts val="0"/>
              </a:spcAft>
            </a:pPr>
            <a:r>
              <a:rPr lang="ru-RU" b="1" spc="5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5-монтажный кран; 6-колонная среднего ряда; 7-стойка со страховочным канатом; 8-строп; </a:t>
            </a:r>
          </a:p>
          <a:p>
            <a:pPr marR="1103630" algn="just">
              <a:spcAft>
                <a:spcPts val="0"/>
              </a:spcAft>
            </a:pPr>
            <a:r>
              <a:rPr lang="ru-RU" b="1" spc="5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9-лестница монтажная; 10-оттяжка из пенькового каната; </a:t>
            </a:r>
          </a:p>
          <a:p>
            <a:pPr marR="1103630" algn="just">
              <a:spcAft>
                <a:spcPts val="0"/>
              </a:spcAft>
            </a:pPr>
            <a:r>
              <a:rPr lang="ru-RU" b="1" spc="5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11-место крепления приставной лестницы к колонне стальным канатом диаметром 13 мм.</a:t>
            </a:r>
            <a:endParaRPr lang="ru-RU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5071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FDE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eaLnBrk="1" hangingPunct="1">
              <a:defRPr/>
            </a:pP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3570" t="44409" r="4693" b="9562"/>
          <a:stretch/>
        </p:blipFill>
        <p:spPr>
          <a:xfrm>
            <a:off x="6135330" y="117986"/>
            <a:ext cx="5879690" cy="349536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3852" r="5674" b="55006"/>
          <a:stretch/>
        </p:blipFill>
        <p:spPr>
          <a:xfrm>
            <a:off x="117985" y="157092"/>
            <a:ext cx="5840363" cy="345626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0" y="3947790"/>
            <a:ext cx="1219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103630" algn="ctr">
              <a:spcAft>
                <a:spcPts val="0"/>
              </a:spcAft>
            </a:pPr>
            <a:r>
              <a:rPr lang="ru-RU" b="1" spc="15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Рис. </a:t>
            </a:r>
            <a:r>
              <a:rPr lang="ru-RU" b="1" spc="15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3.6. Схема движения крана при установке подкрановых балок с шагом колонн 6 и 12 метров</a:t>
            </a:r>
            <a:endParaRPr lang="ru-RU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4865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FDE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	Конструкции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покрытий (подстропильные и стропильные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фермы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балки, плиты покрытия) монтируют комплексным методом, отдельным потоком.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Фермы </a:t>
            </a: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 балки, а также плиты покрытия пролетом 12 м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рекомендуется </a:t>
            </a: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монтировать с транспортных средств. Плиты покрытия пролетом 6 м —с предварительной раскладкой в зоне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действия </a:t>
            </a: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монтажного крана. Однако допускается вариант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монтажа </a:t>
            </a: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всех элементов конструкций покрытия с предварительной раскладкой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Стропильные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фермы и балки устанавливают в проектное по­ложение с совмещением осевых рисок на их торцах с рисками  на опорных поверхностях нижележащих конструкций (колонн, подстропильных ферм), после чего их закрепляют    сваркой    с закладными элементами этих конструкций.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Устойчивость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первых двух стропильных конструкций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обеспечивают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расчалками, закрепленными за передвижные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инвентарные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якоря и замоноличенных в стаканы фундаментов колонн. Устойчивость последующих ферм обеспечивают: при шаге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колонн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и 12 м — с помощью инвентарных распорок,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закрепляемых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ранее смонтированной ферме. Одновременно с монтажом ферм устанавливают все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предусмотренные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проектом постоянные связи и распорки. Временные распорки и расчалки снимают по мере монтажа и приварки плит покрытия.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Конструкции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фонарей монтируют после установки и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закрепляя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стропильной фермы или балки, после чего производят паж связей и бортовых плит фонарей.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Плиты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покрытия при бесфонарной кровле монтируют от одного конца фермы к другому, начиная со стороны   ранее смонтированного пролета; при кровле с фонарями — от концов фермы фонарю, затем монтируют плиты на фонарях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После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укладки каждой плиты ее закладные детали должны быть приварены к закладным деталям верхнего пояса фермы или балки не менее чем в трех точках (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рис. 3.7...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3.19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  <a:defRPr/>
            </a:pPr>
            <a:endParaRPr lang="ru-RU" dirty="0" smtClean="0">
              <a:solidFill>
                <a:schemeClr val="tx1"/>
              </a:solidFill>
            </a:endParaRPr>
          </a:p>
          <a:p>
            <a:pPr algn="ctr">
              <a:spcBef>
                <a:spcPts val="600"/>
              </a:spcBef>
              <a:spcAft>
                <a:spcPts val="600"/>
              </a:spcAft>
              <a:defRPr/>
            </a:pP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2112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FDE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eaLnBrk="1" hangingPunct="1">
              <a:defRPr/>
            </a:pPr>
            <a:endParaRPr lang="ru-RU" sz="13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4438" r="9234" b="23779"/>
          <a:stretch/>
        </p:blipFill>
        <p:spPr>
          <a:xfrm>
            <a:off x="147483" y="139491"/>
            <a:ext cx="3975194" cy="215396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4270159" y="139492"/>
            <a:ext cx="7921837" cy="2153960"/>
          </a:xfrm>
          <a:prstGeom prst="rect">
            <a:avLst/>
          </a:prstGeom>
          <a:solidFill>
            <a:srgbClr val="FDFFE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1300" b="1" dirty="0" smtClean="0">
                <a:solidFill>
                  <a:srgbClr val="C00000"/>
                </a:solidFill>
              </a:rPr>
              <a:t>Рис.3.7. Схема выгрузки, раскладки элементов и монтажа покрытия пролетом 6 м продольным методом:</a:t>
            </a:r>
          </a:p>
          <a:p>
            <a:pPr algn="just"/>
            <a:r>
              <a:rPr lang="ru-RU" sz="1300" b="1" dirty="0" smtClean="0">
                <a:solidFill>
                  <a:srgbClr val="C00000"/>
                </a:solidFill>
              </a:rPr>
              <a:t>1-временное ограждение; </a:t>
            </a:r>
          </a:p>
          <a:p>
            <a:pPr algn="just"/>
            <a:r>
              <a:rPr lang="ru-RU" sz="1300" b="1" dirty="0" smtClean="0">
                <a:solidFill>
                  <a:srgbClr val="C00000"/>
                </a:solidFill>
              </a:rPr>
              <a:t>2-смонтированное покрытие; </a:t>
            </a:r>
          </a:p>
          <a:p>
            <a:pPr algn="just"/>
            <a:r>
              <a:rPr lang="ru-RU" sz="1300" b="1" dirty="0" smtClean="0">
                <a:solidFill>
                  <a:srgbClr val="C00000"/>
                </a:solidFill>
              </a:rPr>
              <a:t>3-лестница-площадка приставная; </a:t>
            </a:r>
          </a:p>
          <a:p>
            <a:pPr algn="just"/>
            <a:r>
              <a:rPr lang="ru-RU" sz="1300" b="1" dirty="0" smtClean="0">
                <a:solidFill>
                  <a:srgbClr val="C00000"/>
                </a:solidFill>
              </a:rPr>
              <a:t>4-кран;</a:t>
            </a:r>
          </a:p>
          <a:p>
            <a:pPr algn="just"/>
            <a:r>
              <a:rPr lang="ru-RU" sz="1300" b="1" dirty="0" smtClean="0">
                <a:solidFill>
                  <a:srgbClr val="C00000"/>
                </a:solidFill>
              </a:rPr>
              <a:t>5-штабель плит; </a:t>
            </a:r>
          </a:p>
          <a:p>
            <a:pPr algn="just"/>
            <a:r>
              <a:rPr lang="ru-RU" sz="1300" b="1" dirty="0" smtClean="0">
                <a:solidFill>
                  <a:srgbClr val="C00000"/>
                </a:solidFill>
              </a:rPr>
              <a:t>6-колонна; </a:t>
            </a:r>
          </a:p>
          <a:p>
            <a:pPr algn="just"/>
            <a:r>
              <a:rPr lang="ru-RU" sz="1300" b="1" dirty="0" smtClean="0">
                <a:solidFill>
                  <a:srgbClr val="C00000"/>
                </a:solidFill>
              </a:rPr>
              <a:t>7-стропильная конструкция; </a:t>
            </a:r>
          </a:p>
          <a:p>
            <a:pPr algn="just"/>
            <a:r>
              <a:rPr lang="ru-RU" sz="1300" b="1" dirty="0" smtClean="0">
                <a:solidFill>
                  <a:srgbClr val="C00000"/>
                </a:solidFill>
              </a:rPr>
              <a:t>8-плита покрытия; </a:t>
            </a:r>
          </a:p>
          <a:p>
            <a:pPr algn="just"/>
            <a:r>
              <a:rPr lang="ru-RU" sz="1300" b="1" dirty="0" smtClean="0">
                <a:solidFill>
                  <a:srgbClr val="C00000"/>
                </a:solidFill>
              </a:rPr>
              <a:t>9-транспортное средство.</a:t>
            </a:r>
            <a:endParaRPr lang="ru-RU" sz="1300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>
            <a:grayscl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2086" r="11995" b="27465"/>
          <a:stretch/>
        </p:blipFill>
        <p:spPr>
          <a:xfrm>
            <a:off x="147483" y="2432943"/>
            <a:ext cx="4011564" cy="203972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Прямоугольник 5"/>
          <p:cNvSpPr/>
          <p:nvPr/>
        </p:nvSpPr>
        <p:spPr>
          <a:xfrm>
            <a:off x="4214604" y="2432943"/>
            <a:ext cx="7921838" cy="2039721"/>
          </a:xfrm>
          <a:prstGeom prst="rect">
            <a:avLst/>
          </a:prstGeom>
          <a:solidFill>
            <a:srgbClr val="FDFFE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1300" b="1" dirty="0" smtClean="0">
                <a:solidFill>
                  <a:srgbClr val="C00000"/>
                </a:solidFill>
              </a:rPr>
              <a:t>Рис.3.8. Схема выгрузки, раскладки элементов и монтажа покрытия пролетом 9 м продольным методом:</a:t>
            </a:r>
          </a:p>
          <a:p>
            <a:pPr algn="just"/>
            <a:r>
              <a:rPr lang="ru-RU" sz="1300" b="1" dirty="0" smtClean="0">
                <a:solidFill>
                  <a:srgbClr val="C00000"/>
                </a:solidFill>
              </a:rPr>
              <a:t>1-временное ограждение; </a:t>
            </a:r>
          </a:p>
          <a:p>
            <a:pPr algn="just"/>
            <a:r>
              <a:rPr lang="ru-RU" sz="1300" b="1" dirty="0" smtClean="0">
                <a:solidFill>
                  <a:srgbClr val="C00000"/>
                </a:solidFill>
              </a:rPr>
              <a:t>2-смонтированное покрытие; </a:t>
            </a:r>
          </a:p>
          <a:p>
            <a:pPr algn="just"/>
            <a:r>
              <a:rPr lang="ru-RU" sz="1300" b="1" dirty="0" smtClean="0">
                <a:solidFill>
                  <a:srgbClr val="C00000"/>
                </a:solidFill>
              </a:rPr>
              <a:t>3-лестница-площадка приставная; </a:t>
            </a:r>
          </a:p>
          <a:p>
            <a:pPr algn="just"/>
            <a:r>
              <a:rPr lang="ru-RU" sz="1300" b="1" dirty="0" smtClean="0">
                <a:solidFill>
                  <a:srgbClr val="C00000"/>
                </a:solidFill>
              </a:rPr>
              <a:t>4-кран;</a:t>
            </a:r>
          </a:p>
          <a:p>
            <a:pPr algn="just"/>
            <a:r>
              <a:rPr lang="ru-RU" sz="1300" b="1" dirty="0" smtClean="0">
                <a:solidFill>
                  <a:srgbClr val="C00000"/>
                </a:solidFill>
              </a:rPr>
              <a:t>5-штабель плит; </a:t>
            </a:r>
          </a:p>
          <a:p>
            <a:pPr algn="just"/>
            <a:r>
              <a:rPr lang="ru-RU" sz="1300" b="1" dirty="0" smtClean="0">
                <a:solidFill>
                  <a:srgbClr val="C00000"/>
                </a:solidFill>
              </a:rPr>
              <a:t>6-колонна; </a:t>
            </a:r>
          </a:p>
          <a:p>
            <a:pPr algn="just"/>
            <a:r>
              <a:rPr lang="ru-RU" sz="1300" b="1" dirty="0" smtClean="0">
                <a:solidFill>
                  <a:srgbClr val="C00000"/>
                </a:solidFill>
              </a:rPr>
              <a:t>7-стропильная конструкция; </a:t>
            </a:r>
          </a:p>
          <a:p>
            <a:pPr algn="just"/>
            <a:r>
              <a:rPr lang="ru-RU" sz="1300" b="1" dirty="0" smtClean="0">
                <a:solidFill>
                  <a:srgbClr val="C00000"/>
                </a:solidFill>
              </a:rPr>
              <a:t>8-плита покрытия; </a:t>
            </a:r>
          </a:p>
          <a:p>
            <a:pPr algn="just"/>
            <a:r>
              <a:rPr lang="ru-RU" sz="1300" b="1" dirty="0" smtClean="0">
                <a:solidFill>
                  <a:srgbClr val="C00000"/>
                </a:solidFill>
              </a:rPr>
              <a:t>9-транспортное средство.</a:t>
            </a:r>
            <a:endParaRPr lang="ru-RU" sz="1300" b="1" dirty="0">
              <a:solidFill>
                <a:srgbClr val="C00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>
            <a:grayscl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5652" r="5426" b="63546"/>
          <a:stretch/>
        </p:blipFill>
        <p:spPr>
          <a:xfrm>
            <a:off x="111113" y="4703582"/>
            <a:ext cx="4011564" cy="207978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Прямоугольник 7"/>
          <p:cNvSpPr/>
          <p:nvPr/>
        </p:nvSpPr>
        <p:spPr>
          <a:xfrm>
            <a:off x="4122677" y="4703582"/>
            <a:ext cx="8013765" cy="2072768"/>
          </a:xfrm>
          <a:prstGeom prst="rect">
            <a:avLst/>
          </a:prstGeom>
          <a:solidFill>
            <a:srgbClr val="FDFFE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1300" b="1" dirty="0" smtClean="0">
                <a:solidFill>
                  <a:srgbClr val="C00000"/>
                </a:solidFill>
              </a:rPr>
              <a:t>Рис.3.9. Схема выгрузки, раскладки элементов и монтажа покрытия пролетом 12 м продольным методом:</a:t>
            </a:r>
          </a:p>
          <a:p>
            <a:pPr algn="just"/>
            <a:r>
              <a:rPr lang="ru-RU" sz="1300" b="1" dirty="0" smtClean="0">
                <a:solidFill>
                  <a:srgbClr val="C00000"/>
                </a:solidFill>
              </a:rPr>
              <a:t>1-кран; </a:t>
            </a:r>
          </a:p>
          <a:p>
            <a:pPr algn="just"/>
            <a:r>
              <a:rPr lang="ru-RU" sz="1300" b="1" dirty="0" smtClean="0">
                <a:solidFill>
                  <a:srgbClr val="C00000"/>
                </a:solidFill>
              </a:rPr>
              <a:t>2-стропильная конструкция; </a:t>
            </a:r>
          </a:p>
          <a:p>
            <a:pPr algn="just"/>
            <a:r>
              <a:rPr lang="ru-RU" sz="1300" b="1" dirty="0" smtClean="0">
                <a:solidFill>
                  <a:srgbClr val="C00000"/>
                </a:solidFill>
              </a:rPr>
              <a:t>3-временное ограждение; </a:t>
            </a:r>
          </a:p>
          <a:p>
            <a:pPr algn="just"/>
            <a:r>
              <a:rPr lang="ru-RU" sz="1300" b="1" dirty="0" smtClean="0">
                <a:solidFill>
                  <a:srgbClr val="C00000"/>
                </a:solidFill>
              </a:rPr>
              <a:t>4-колонна;</a:t>
            </a:r>
          </a:p>
          <a:p>
            <a:pPr algn="just"/>
            <a:r>
              <a:rPr lang="ru-RU" sz="1300" b="1" dirty="0" smtClean="0">
                <a:solidFill>
                  <a:srgbClr val="C00000"/>
                </a:solidFill>
              </a:rPr>
              <a:t>5-смонтированное покрытие; </a:t>
            </a:r>
          </a:p>
          <a:p>
            <a:pPr algn="just"/>
            <a:r>
              <a:rPr lang="ru-RU" sz="1300" b="1" dirty="0" smtClean="0">
                <a:solidFill>
                  <a:srgbClr val="C00000"/>
                </a:solidFill>
              </a:rPr>
              <a:t>6-лестница-площадка приставная; </a:t>
            </a:r>
          </a:p>
          <a:p>
            <a:pPr algn="just"/>
            <a:r>
              <a:rPr lang="ru-RU" sz="1300" b="1" dirty="0" smtClean="0">
                <a:solidFill>
                  <a:srgbClr val="C00000"/>
                </a:solidFill>
              </a:rPr>
              <a:t>7-штабель плит; </a:t>
            </a:r>
          </a:p>
          <a:p>
            <a:pPr algn="just"/>
            <a:r>
              <a:rPr lang="ru-RU" sz="1300" b="1" dirty="0" smtClean="0">
                <a:solidFill>
                  <a:srgbClr val="C00000"/>
                </a:solidFill>
              </a:rPr>
              <a:t>8-плита покрытия; </a:t>
            </a:r>
          </a:p>
          <a:p>
            <a:pPr algn="just"/>
            <a:r>
              <a:rPr lang="ru-RU" sz="1300" b="1" dirty="0" smtClean="0">
                <a:solidFill>
                  <a:srgbClr val="C00000"/>
                </a:solidFill>
              </a:rPr>
              <a:t>9-транспортное средство.</a:t>
            </a:r>
            <a:endParaRPr lang="ru-RU" sz="13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6296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FDE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eaLnBrk="1" hangingPunct="1">
              <a:defRPr/>
            </a:pP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1442" t="51896" r="7172" b="15441"/>
          <a:stretch/>
        </p:blipFill>
        <p:spPr>
          <a:xfrm>
            <a:off x="0" y="0"/>
            <a:ext cx="4144297" cy="226308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Прямоугольник 5"/>
          <p:cNvSpPr/>
          <p:nvPr/>
        </p:nvSpPr>
        <p:spPr>
          <a:xfrm>
            <a:off x="4144297" y="1"/>
            <a:ext cx="7934633" cy="2263088"/>
          </a:xfrm>
          <a:prstGeom prst="rect">
            <a:avLst/>
          </a:prstGeom>
          <a:solidFill>
            <a:srgbClr val="FDFFE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1300" b="1" dirty="0" smtClean="0">
                <a:solidFill>
                  <a:srgbClr val="C00000"/>
                </a:solidFill>
              </a:rPr>
              <a:t>Рис.3.10. Схема выгрузки, раскладки элементов и монтажа покрытия пролетом 18 м, с шагом колон и ферм 6 м  продольным методом:</a:t>
            </a:r>
          </a:p>
          <a:p>
            <a:pPr algn="just"/>
            <a:r>
              <a:rPr lang="ru-RU" sz="1300" b="1" dirty="0" smtClean="0">
                <a:solidFill>
                  <a:srgbClr val="C00000"/>
                </a:solidFill>
              </a:rPr>
              <a:t>1-временное ограждение; </a:t>
            </a:r>
          </a:p>
          <a:p>
            <a:pPr algn="just"/>
            <a:r>
              <a:rPr lang="ru-RU" sz="1300" b="1" dirty="0" smtClean="0">
                <a:solidFill>
                  <a:srgbClr val="C00000"/>
                </a:solidFill>
              </a:rPr>
              <a:t>2-смонтированное покрытие; </a:t>
            </a:r>
          </a:p>
          <a:p>
            <a:pPr algn="just"/>
            <a:r>
              <a:rPr lang="ru-RU" sz="1300" b="1" dirty="0" smtClean="0">
                <a:solidFill>
                  <a:srgbClr val="C00000"/>
                </a:solidFill>
              </a:rPr>
              <a:t>3-инвентарная распорка для временного крепления ферм; </a:t>
            </a:r>
          </a:p>
          <a:p>
            <a:pPr algn="just"/>
            <a:r>
              <a:rPr lang="ru-RU" sz="1300" b="1" dirty="0" smtClean="0">
                <a:solidFill>
                  <a:srgbClr val="C00000"/>
                </a:solidFill>
              </a:rPr>
              <a:t>4-лестница-площадка приставная;</a:t>
            </a:r>
          </a:p>
          <a:p>
            <a:pPr algn="just"/>
            <a:r>
              <a:rPr lang="ru-RU" sz="1300" b="1" dirty="0" smtClean="0">
                <a:solidFill>
                  <a:srgbClr val="C00000"/>
                </a:solidFill>
              </a:rPr>
              <a:t>5-стропильная ферма; </a:t>
            </a:r>
          </a:p>
          <a:p>
            <a:pPr algn="just"/>
            <a:r>
              <a:rPr lang="ru-RU" sz="1300" b="1" dirty="0" smtClean="0">
                <a:solidFill>
                  <a:srgbClr val="C00000"/>
                </a:solidFill>
              </a:rPr>
              <a:t>6-колонна; </a:t>
            </a:r>
          </a:p>
          <a:p>
            <a:pPr algn="just"/>
            <a:r>
              <a:rPr lang="ru-RU" sz="1300" b="1" dirty="0" smtClean="0">
                <a:solidFill>
                  <a:srgbClr val="C00000"/>
                </a:solidFill>
              </a:rPr>
              <a:t>7-кран; </a:t>
            </a:r>
          </a:p>
          <a:p>
            <a:pPr algn="just"/>
            <a:r>
              <a:rPr lang="ru-RU" sz="1300" b="1" dirty="0" smtClean="0">
                <a:solidFill>
                  <a:srgbClr val="C00000"/>
                </a:solidFill>
              </a:rPr>
              <a:t>8-штабель плит; </a:t>
            </a:r>
          </a:p>
          <a:p>
            <a:pPr algn="just"/>
            <a:r>
              <a:rPr lang="ru-RU" sz="1300" b="1" dirty="0" smtClean="0">
                <a:solidFill>
                  <a:srgbClr val="C00000"/>
                </a:solidFill>
              </a:rPr>
              <a:t>9-транспортное средство.</a:t>
            </a:r>
            <a:endParaRPr lang="ru-RU" sz="1300" b="1" dirty="0">
              <a:solidFill>
                <a:srgbClr val="C00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grayscl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6379" t="48680" r="11078" b="15206"/>
          <a:stretch/>
        </p:blipFill>
        <p:spPr>
          <a:xfrm>
            <a:off x="0" y="4794733"/>
            <a:ext cx="4144296" cy="206326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>
            <a:grayscl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6939" t="-289" r="10750" b="67190"/>
          <a:stretch/>
        </p:blipFill>
        <p:spPr>
          <a:xfrm>
            <a:off x="-1" y="2410451"/>
            <a:ext cx="4144297" cy="223692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Прямоугольник 8"/>
          <p:cNvSpPr/>
          <p:nvPr/>
        </p:nvSpPr>
        <p:spPr>
          <a:xfrm>
            <a:off x="4144298" y="2410451"/>
            <a:ext cx="7934632" cy="2263088"/>
          </a:xfrm>
          <a:prstGeom prst="rect">
            <a:avLst/>
          </a:prstGeom>
          <a:solidFill>
            <a:srgbClr val="FDFFE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1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Рис.3.11. Схема выгрузки, раскладки элементов и монтажа покрытия пролетом 18 м, с шагом колон 12 м, ферм 6 м  продольным методом:</a:t>
            </a:r>
          </a:p>
          <a:p>
            <a:pPr algn="just"/>
            <a:r>
              <a:rPr lang="ru-RU" sz="1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1-временное ограждение; </a:t>
            </a:r>
          </a:p>
          <a:p>
            <a:pPr algn="just"/>
            <a:r>
              <a:rPr lang="ru-RU" sz="1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2-смонтированное покрытие; </a:t>
            </a:r>
          </a:p>
          <a:p>
            <a:pPr algn="just"/>
            <a:r>
              <a:rPr lang="ru-RU" sz="1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3-инвентарная распорка для временного крепления ферм; </a:t>
            </a:r>
          </a:p>
          <a:p>
            <a:pPr algn="just"/>
            <a:r>
              <a:rPr lang="ru-RU" sz="1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4-лестница-площадка приставная;</a:t>
            </a:r>
          </a:p>
          <a:p>
            <a:pPr algn="just"/>
            <a:r>
              <a:rPr lang="ru-RU" sz="1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5-стропильная ферма; </a:t>
            </a:r>
          </a:p>
          <a:p>
            <a:pPr algn="just"/>
            <a:r>
              <a:rPr lang="ru-RU" sz="1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6-колонна; </a:t>
            </a:r>
          </a:p>
          <a:p>
            <a:pPr algn="just"/>
            <a:r>
              <a:rPr lang="ru-RU" sz="1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7-кран; </a:t>
            </a:r>
          </a:p>
          <a:p>
            <a:pPr algn="just"/>
            <a:r>
              <a:rPr lang="ru-RU" sz="1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8-штабель плит; </a:t>
            </a:r>
          </a:p>
          <a:p>
            <a:pPr algn="just"/>
            <a:r>
              <a:rPr lang="ru-RU" sz="1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9-транспортное средство</a:t>
            </a:r>
            <a:r>
              <a:rPr lang="ru-RU" sz="1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12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10.Подстропильная ферма.</a:t>
            </a:r>
            <a:endParaRPr lang="ru-RU" sz="1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144297" y="4794733"/>
            <a:ext cx="7934633" cy="2063267"/>
          </a:xfrm>
          <a:prstGeom prst="rect">
            <a:avLst/>
          </a:prstGeom>
          <a:solidFill>
            <a:srgbClr val="FDFFE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1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Рис.3.12. Схема выгрузки, раскладки элементов и монтажа покрытия пролетом 18 м, с шагом колон и ферм и 12 м  продольным методом:</a:t>
            </a:r>
          </a:p>
          <a:p>
            <a:pPr algn="just"/>
            <a:r>
              <a:rPr lang="ru-RU" sz="1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1-стропильная ферма; </a:t>
            </a:r>
          </a:p>
          <a:p>
            <a:pPr algn="just"/>
            <a:r>
              <a:rPr lang="ru-RU" sz="1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2-временное ограждение; </a:t>
            </a:r>
          </a:p>
          <a:p>
            <a:pPr algn="just"/>
            <a:r>
              <a:rPr lang="ru-RU" sz="1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3-колонна; </a:t>
            </a:r>
          </a:p>
          <a:p>
            <a:pPr algn="just"/>
            <a:r>
              <a:rPr lang="ru-RU" sz="1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4-смонтированное покрытие;</a:t>
            </a:r>
          </a:p>
          <a:p>
            <a:pPr algn="just"/>
            <a:r>
              <a:rPr lang="ru-RU" sz="1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5-инвентарная </a:t>
            </a:r>
            <a:r>
              <a:rPr lang="ru-RU" sz="1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распорка для временного крепления ферм; </a:t>
            </a:r>
            <a:endParaRPr lang="ru-RU" sz="12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6-лестница-площадка </a:t>
            </a:r>
            <a:r>
              <a:rPr lang="ru-RU" sz="1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приставная; </a:t>
            </a:r>
            <a:endParaRPr lang="ru-RU" sz="12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7-кран; </a:t>
            </a:r>
          </a:p>
          <a:p>
            <a:pPr algn="just"/>
            <a:r>
              <a:rPr lang="ru-RU" sz="1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8-штабель плит; </a:t>
            </a:r>
          </a:p>
          <a:p>
            <a:pPr algn="just"/>
            <a:r>
              <a:rPr lang="ru-RU" sz="1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9-транспортное средство.</a:t>
            </a:r>
            <a:endParaRPr lang="ru-RU" sz="1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7873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FDE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eaLnBrk="1" hangingPunct="1">
              <a:defRPr/>
            </a:pP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7594" t="48819" r="3394" b="16010"/>
          <a:stretch/>
        </p:blipFill>
        <p:spPr>
          <a:xfrm>
            <a:off x="44245" y="3480619"/>
            <a:ext cx="5079211" cy="327414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5226" r="4542" b="65180"/>
          <a:stretch/>
        </p:blipFill>
        <p:spPr>
          <a:xfrm>
            <a:off x="-1" y="0"/>
            <a:ext cx="5084085" cy="328889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5123456" y="44244"/>
            <a:ext cx="6955473" cy="3244646"/>
          </a:xfrm>
          <a:prstGeom prst="rect">
            <a:avLst/>
          </a:prstGeom>
          <a:solidFill>
            <a:srgbClr val="FDFFE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Рис.3.1</a:t>
            </a:r>
            <a:r>
              <a:rPr lang="en-US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Схема выгрузки, раскладки элементов и монтажа покрытия пролетом </a:t>
            </a:r>
            <a:r>
              <a:rPr lang="en-US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м, с шагом колон и ферм 6 м  продольным методом:</a:t>
            </a:r>
            <a:endParaRPr lang="en-US" sz="16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6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1-временное ограждение; </a:t>
            </a:r>
          </a:p>
          <a:p>
            <a:pPr algn="just"/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2-смонтированное покрытие; </a:t>
            </a:r>
          </a:p>
          <a:p>
            <a:pPr algn="just"/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3-инвентарная распорка для временного крепления ферм; </a:t>
            </a:r>
          </a:p>
          <a:p>
            <a:pPr algn="just"/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4-лестница-площадка приставная;</a:t>
            </a:r>
          </a:p>
          <a:p>
            <a:pPr algn="just"/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5-стропильная ферма; </a:t>
            </a:r>
          </a:p>
          <a:p>
            <a:pPr algn="just"/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6-колонна; </a:t>
            </a:r>
          </a:p>
          <a:p>
            <a:pPr algn="just"/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7-кран; </a:t>
            </a:r>
          </a:p>
          <a:p>
            <a:pPr algn="just"/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8-штабель плит; </a:t>
            </a:r>
          </a:p>
          <a:p>
            <a:pPr algn="just"/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9-транспортное средство.</a:t>
            </a:r>
            <a:endParaRPr lang="ru-RU" sz="1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167701" y="3480619"/>
            <a:ext cx="6911228" cy="3274142"/>
          </a:xfrm>
          <a:prstGeom prst="rect">
            <a:avLst/>
          </a:prstGeom>
          <a:solidFill>
            <a:srgbClr val="FDFFE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Рис.3.10. Схема выгрузки, раскладки элементов и монтажа покрытия пролетом 24 м, с шагом колон 12 м, ферм 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  продольным методом:</a:t>
            </a:r>
          </a:p>
          <a:p>
            <a:pPr algn="just"/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1-временное ограждение; </a:t>
            </a:r>
          </a:p>
          <a:p>
            <a:pPr algn="just"/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2-смонтированное покрытие; </a:t>
            </a:r>
          </a:p>
          <a:p>
            <a:pPr algn="just"/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3-инвентарная распорка для временного крепления ферм; </a:t>
            </a:r>
          </a:p>
          <a:p>
            <a:pPr algn="just"/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4-лестница-площадка приставная;</a:t>
            </a:r>
          </a:p>
          <a:p>
            <a:pPr algn="just"/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5-стропильная ферма; </a:t>
            </a:r>
          </a:p>
          <a:p>
            <a:pPr algn="just"/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6-штабель плит; </a:t>
            </a:r>
          </a:p>
          <a:p>
            <a:pPr algn="just"/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7-кран; </a:t>
            </a:r>
          </a:p>
          <a:p>
            <a:pPr algn="just"/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8-колонна; </a:t>
            </a:r>
          </a:p>
          <a:p>
            <a:pPr algn="just"/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9-транспортное средство;</a:t>
            </a:r>
          </a:p>
          <a:p>
            <a:pPr algn="just"/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10-ферма</a:t>
            </a:r>
            <a:endParaRPr lang="ru-RU" sz="1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2809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FDE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eaLnBrk="1" hangingPunct="1">
              <a:defRPr/>
            </a:pP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rcRect r="48623" b="50331"/>
          <a:stretch/>
        </p:blipFill>
        <p:spPr>
          <a:xfrm>
            <a:off x="71835" y="55304"/>
            <a:ext cx="3630008" cy="279481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3701843" y="55305"/>
            <a:ext cx="8490155" cy="2794819"/>
          </a:xfrm>
          <a:prstGeom prst="rect">
            <a:avLst/>
          </a:prstGeom>
          <a:solidFill>
            <a:srgbClr val="FDFFE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Рис.3.15. Схема выгрузки, раскладки элементов и монтажа покрытия пролетом 24 м, с шагом колон и ферм 12 м  продольным методом:</a:t>
            </a:r>
          </a:p>
          <a:p>
            <a:pPr algn="just"/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1-временное ограждение; </a:t>
            </a:r>
          </a:p>
          <a:p>
            <a:pPr algn="just"/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 инвентарная распорка для временного крепления 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ферм; </a:t>
            </a:r>
          </a:p>
          <a:p>
            <a:pPr algn="just"/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3-смонтированное покрытие; </a:t>
            </a:r>
          </a:p>
          <a:p>
            <a:pPr algn="just"/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4-лестница-площадка приставная;</a:t>
            </a:r>
          </a:p>
          <a:p>
            <a:pPr algn="just"/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5-стропильная ферма; </a:t>
            </a:r>
          </a:p>
          <a:p>
            <a:pPr algn="just"/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6-колонна; </a:t>
            </a:r>
          </a:p>
          <a:p>
            <a:pPr algn="just"/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7-кран; </a:t>
            </a:r>
          </a:p>
          <a:p>
            <a:pPr algn="just"/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8-штабель плит; </a:t>
            </a:r>
          </a:p>
          <a:p>
            <a:pPr algn="just"/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9-транспортное средство.</a:t>
            </a:r>
          </a:p>
          <a:p>
            <a:pPr algn="just"/>
            <a:endParaRPr lang="ru-RU" sz="1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rcRect l="50875" t="3364" r="2357" b="50919"/>
          <a:stretch/>
        </p:blipFill>
        <p:spPr>
          <a:xfrm>
            <a:off x="1032386" y="2964426"/>
            <a:ext cx="4267357" cy="275794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rcRect l="49734" t="48104" r="1590" b="3186"/>
          <a:stretch/>
        </p:blipFill>
        <p:spPr>
          <a:xfrm>
            <a:off x="6590069" y="2964426"/>
            <a:ext cx="4740075" cy="275794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Прямоугольник 7"/>
          <p:cNvSpPr/>
          <p:nvPr/>
        </p:nvSpPr>
        <p:spPr>
          <a:xfrm>
            <a:off x="0" y="5943600"/>
            <a:ext cx="12191998" cy="811161"/>
          </a:xfrm>
          <a:prstGeom prst="rect">
            <a:avLst/>
          </a:prstGeom>
          <a:solidFill>
            <a:srgbClr val="FDFFE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Рис.3.16. Схема монтажа ферм пролетом 9, 12, 18 и 24 м, и плиты покрытия  продольным методом:</a:t>
            </a:r>
          </a:p>
          <a:p>
            <a:pPr algn="just"/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1-траверса; 2-стропильная ферма; 3-колонна; 4-кран; 5-транспортное средство; 6-штабель плит; 7-монтируемая плита; </a:t>
            </a:r>
          </a:p>
          <a:p>
            <a:pPr algn="just"/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8-временное ограждение; 9-лестница-площадка приставная; 10-оттяжка</a:t>
            </a:r>
          </a:p>
          <a:p>
            <a:pPr algn="just"/>
            <a:endParaRPr lang="ru-RU" sz="1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9475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FDE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eaLnBrk="1" hangingPunct="1">
              <a:defRPr/>
            </a:pP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171" t="2747" r="50333" b="14744"/>
          <a:stretch/>
        </p:blipFill>
        <p:spPr>
          <a:xfrm>
            <a:off x="73741" y="103238"/>
            <a:ext cx="4527755" cy="331101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49953" t="3731" r="3191" b="17010"/>
          <a:stretch/>
        </p:blipFill>
        <p:spPr>
          <a:xfrm>
            <a:off x="73742" y="3552518"/>
            <a:ext cx="4527754" cy="323358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Прямоугольник 6"/>
          <p:cNvSpPr/>
          <p:nvPr/>
        </p:nvSpPr>
        <p:spPr>
          <a:xfrm>
            <a:off x="4675237" y="169605"/>
            <a:ext cx="7403692" cy="3244646"/>
          </a:xfrm>
          <a:prstGeom prst="rect">
            <a:avLst/>
          </a:prstGeom>
          <a:solidFill>
            <a:srgbClr val="FDFFE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Рис.3.1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Схема выгрузки, раскладки элементов и монтажа покрытия пролетом 18 м поперечным методом:</a:t>
            </a:r>
            <a:endParaRPr lang="en-US" sz="16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1-телескопичаская вышка; </a:t>
            </a:r>
          </a:p>
          <a:p>
            <a:pPr algn="just"/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2-инвентарная 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распорка для временного крепления ферм; </a:t>
            </a:r>
            <a:endParaRPr lang="ru-RU" sz="16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3-смонтированное покрытие; </a:t>
            </a:r>
          </a:p>
          <a:p>
            <a:pPr algn="just"/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4-штабель плит;</a:t>
            </a:r>
          </a:p>
          <a:p>
            <a:pPr algn="just"/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5-временное ограждение; </a:t>
            </a:r>
          </a:p>
          <a:p>
            <a:pPr algn="just"/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6-колонна; </a:t>
            </a:r>
          </a:p>
          <a:p>
            <a:pPr algn="just"/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7-стропильная ферма; </a:t>
            </a:r>
          </a:p>
          <a:p>
            <a:pPr algn="just"/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8-кран; </a:t>
            </a:r>
          </a:p>
          <a:p>
            <a:pPr algn="just"/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9-плитовоз;</a:t>
            </a:r>
          </a:p>
          <a:p>
            <a:pPr algn="just"/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10-фермовоз.</a:t>
            </a:r>
            <a:endParaRPr lang="ru-RU" sz="1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675237" y="3552517"/>
            <a:ext cx="7403692" cy="3233585"/>
          </a:xfrm>
          <a:prstGeom prst="rect">
            <a:avLst/>
          </a:prstGeom>
          <a:solidFill>
            <a:srgbClr val="FDFFE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Рис.3.1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Схема выгрузки, раскладки элементов и монтажа покрытия пролетом 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 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 поперечным методом :</a:t>
            </a:r>
            <a:endParaRPr lang="en-US" sz="16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1-колонна; </a:t>
            </a:r>
          </a:p>
          <a:p>
            <a:pPr algn="just"/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2-смонтированное покрытие; </a:t>
            </a:r>
          </a:p>
          <a:p>
            <a:pPr algn="just"/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3-инвентарная распорка для временного крепления ферм; </a:t>
            </a:r>
          </a:p>
          <a:p>
            <a:pPr algn="just"/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4-телескопическая вышка;</a:t>
            </a:r>
          </a:p>
          <a:p>
            <a:pPr algn="just"/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5-штабель плит; </a:t>
            </a:r>
          </a:p>
          <a:p>
            <a:pPr algn="just"/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6-временное ограждение; </a:t>
            </a:r>
          </a:p>
          <a:p>
            <a:pPr algn="just"/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7-стропильная ферма; </a:t>
            </a:r>
          </a:p>
          <a:p>
            <a:pPr algn="just"/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8-радиус действия крана; </a:t>
            </a:r>
          </a:p>
          <a:p>
            <a:pPr algn="just"/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9-плитовоз;</a:t>
            </a:r>
          </a:p>
          <a:p>
            <a:pPr algn="just"/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10-фермовоз;</a:t>
            </a:r>
          </a:p>
          <a:p>
            <a:pPr algn="just"/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11-кран.</a:t>
            </a:r>
            <a:endParaRPr lang="ru-RU" sz="1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337618" y="1032387"/>
            <a:ext cx="176981" cy="147484"/>
          </a:xfrm>
          <a:prstGeom prst="rect">
            <a:avLst/>
          </a:prstGeom>
          <a:solidFill>
            <a:srgbClr val="FDFF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1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991463" y="4444181"/>
            <a:ext cx="238434" cy="113072"/>
          </a:xfrm>
          <a:prstGeom prst="rect">
            <a:avLst/>
          </a:prstGeom>
          <a:solidFill>
            <a:srgbClr val="FDFF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4007665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FDE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/>
              <a:t>Монтаж ограждающих конструкций осуществляют отдель­ным монтажным потоком после окончания монтажа несущего каркаса здания в целом или его части. Стеновые панели в каж­дой ячейке между двумя колоннами монтируют сразу на всю высоту здания или ярусами, высота которых зависит от конкрет­ных условий производства работ.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rcRect r="47032" b="41788"/>
          <a:stretch/>
        </p:blipFill>
        <p:spPr>
          <a:xfrm>
            <a:off x="146186" y="132011"/>
            <a:ext cx="5538581" cy="284716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5830953" y="169605"/>
            <a:ext cx="6247976" cy="2809569"/>
          </a:xfrm>
          <a:prstGeom prst="rect">
            <a:avLst/>
          </a:prstGeom>
          <a:solidFill>
            <a:srgbClr val="FDFFE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Рис.3.19. Схема монтажа ферм пролетом 18 и 24 м и плиты покрытия поперечным методом:</a:t>
            </a:r>
            <a:endParaRPr lang="en-US" sz="16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1-колонна; </a:t>
            </a:r>
          </a:p>
          <a:p>
            <a:pPr algn="just"/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2-штабель плит; </a:t>
            </a:r>
          </a:p>
          <a:p>
            <a:pPr algn="just"/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3-телескопическая вышка; </a:t>
            </a:r>
          </a:p>
          <a:p>
            <a:pPr algn="just"/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4-стропильная ферма;</a:t>
            </a:r>
          </a:p>
          <a:p>
            <a:pPr algn="just"/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5-траверса; </a:t>
            </a:r>
          </a:p>
          <a:p>
            <a:pPr algn="just"/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6-плита покрытия; </a:t>
            </a:r>
          </a:p>
          <a:p>
            <a:pPr algn="just"/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7-инвентарная 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распорка для временного крепления ферм; </a:t>
            </a:r>
            <a:endParaRPr lang="ru-RU" sz="16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8-оттяжка из пенькового каната; </a:t>
            </a:r>
          </a:p>
          <a:p>
            <a:pPr algn="just"/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9-кран.</a:t>
            </a:r>
          </a:p>
          <a:p>
            <a:pPr algn="just"/>
            <a:endParaRPr lang="ru-RU" sz="1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6187" y="2979174"/>
            <a:ext cx="11932742" cy="4010837"/>
          </a:xfrm>
          <a:prstGeom prst="rect">
            <a:avLst/>
          </a:prstGeom>
          <a:solidFill>
            <a:srgbClr val="FDFF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Монтаж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ограждающих конструкций осуществляют отдель­ным монтажным потоком после окончания монтажа несущего каркаса здания в целом или его части. Стеновые панели в каж­дой ячейке между двумя колоннами монтируют сразу на всю высоту здания или ярусами, высота которых зависит от конкрет­ных условий производства работ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Монтаж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стеновых ограждений в последние годы осуществ­ляют по новой технологии, отличительной особенностью которой является применение монтажных кранов со специализированным</a:t>
            </a:r>
          </a:p>
          <a:p>
            <a:pPr algn="just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башенно-стреловым оборудованием. Это оборудование совме­щает в себе монтажный кран с механизированным устройством рабочего места монтажников. При этом монтажная площадка может перемещаться по вертикали — опускаться и подниматься по башне, а также по горизонтали — от башни к стене и обратно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монтаже стеновых панелей по этой технологии </a:t>
            </a:r>
            <a:r>
              <a:rPr lang="ru-RU" sz="1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возмож¬ны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следующие три варианта взаимного расположения </a:t>
            </a:r>
            <a:r>
              <a:rPr lang="ru-RU" sz="1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монтаж¬ных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кранов и кассет со стеновыми панелями: кассета </a:t>
            </a:r>
            <a:r>
              <a:rPr lang="ru-RU" sz="1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располага¬ется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между монтажным краном и стеной  (при незначительной высоте здания), при этом количество панелей в одной из кассет достаточно для устройства стены на всю высоту и минимальная ширина зоны вдоль фасада здания должна составлять около 8,5 м; монтажный кран располагается между кассетой и </a:t>
            </a:r>
            <a:r>
              <a:rPr lang="ru-RU" sz="1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монти¬руемой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стеной {остальные условия, что и в первом варианте); монтажный кран располагается между двумя кассетами, </a:t>
            </a:r>
            <a:r>
              <a:rPr lang="ru-RU" sz="1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уста¬новленными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вдоль здания (в случае, большой высоты здания), при этом количество панелей в двух кассетах достаточно для устройства стены на всю высоту и минимальная ширина зоны вдоль фасада здания должна составлять около 8,5 м (рис. 3.20, 3.21, 3.22).</a:t>
            </a:r>
          </a:p>
          <a:p>
            <a:pPr algn="just"/>
            <a:endParaRPr lang="ru-RU" sz="1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5085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FDE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eaLnBrk="1" hangingPunct="1">
              <a:defRPr/>
            </a:pP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12049432" cy="6858000"/>
          </a:xfrm>
          <a:prstGeom prst="rect">
            <a:avLst/>
          </a:prstGeom>
          <a:solidFill>
            <a:srgbClr val="FDFF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Монтаж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ограждающих конструкций осуществляют отдель­ным монтажным потоком после окончания монтажа несущего каркаса здания в целом или его части.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Стеновые панели в каж­дой ячейке между двумя колоннами монтируют сразу на всю высоту здания или ярусами, высота которых зависит от конкрет­ных условий производства работ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Монтаж стеновых ограждений в последние годы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осуществляют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новой технологии, отличительной особенностью которой является применение монтажных кранов со специализированным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башенно-стреловым оборудованием. Это оборудование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совмещает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себе монтажный кран с механизированным устройством рабочего места монтажников.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При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этом монтажная площадка может перемещаться по вертикали — опускаться и подниматься по башне, а также по горизонтали — от башни к стене и обратно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монтаже стеновых панелей по этой технологии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возможны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следующие три варианта взаимного расположения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монтажных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кранов и кассет со стеновыми панелями: </a:t>
            </a:r>
            <a:endParaRPr lang="ru-RU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кассета располагается 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между монтажным краном и стеной  (при незначительной высоте здания), при этом количество панелей в одной из кассет достаточно для устройства стены на всю высоту и минимальная ширина зоны вдоль фасада здания должна составлять около 8,5 м; </a:t>
            </a:r>
            <a:endParaRPr lang="ru-RU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монтажный 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кран располагается между кассетой и </a:t>
            </a:r>
            <a: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монтируемой 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стеной {остальные условия, что и в первом варианте); </a:t>
            </a:r>
            <a:endParaRPr lang="ru-RU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монтажный 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кран располагается между двумя кассетами, </a:t>
            </a:r>
            <a: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установленными 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вдоль здания (в случае, большой высоты здания), при этом количество панелей в двух кассетах достаточно для устройства стены на всю высоту и минимальная ширина зоны вдоль фасада здания должна составлять около 8,5 м (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рис. 3.20, 3.21, 3.22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ru-RU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8108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FDE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eaLnBrk="1" hangingPunct="1">
              <a:defRPr/>
            </a:pP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2192000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Ведущим процессом при возведении надземной части здания является монтаж сборных железобетонных иди стальных кон­струкций.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этом одним из основных условий эффективности монтажных работ является поточное осуществление их в увязке с другими строительными процессами (устройство кровли, производство санитарно-технических и электромонтажных работ, монтаж технологического оборудования, устройство полов и от­белочные работы).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Монтаж сборных железобетонных колонн, балок и ферм, плит покрытия и наружного стенового ограждения одноэтажных промышленных зданий в основном осуществляют поэлементно, т. е. отдельными конструктивными элементами.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Монтаж фона­рей, подкрановых балок, связей, оконных переплетов чаще всего ведут укрупненными блоками (блочный монтаж). Кроме того, эти конструктивные элементы могут быть собраны в плоские и пространственные блоки, обладающие надежной монтажной устойчивостью.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Монтаж конструкций блоками является в совре­менном строительстве одним из наиболее прогрессивных мето­дов в технологии монтажных работ.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Монтаж из комплексных укрупненных блоков в одноэтажном промышленном строитель­стве применяется только для покрытий с металлическими несу­щими конструкциями и эффективным облегченным покрытием.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В зависимости от организации подачи элементов конструкций к месту установки различают методы предварительной расклад­ки элементов у мест монтажа (в зоне действия монтажного кра­на) и монтаж с транспортных средств («с колес»).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В последнем транспортные и монтажные процессы осуществляются по транспортно-монтажным графикам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7557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FDE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eaLnBrk="1" hangingPunct="1">
              <a:defRPr/>
            </a:pP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grayscl/>
          </a:blip>
          <a:srcRect l="58356" t="1" r="2286" b="49251"/>
          <a:stretch/>
        </p:blipFill>
        <p:spPr>
          <a:xfrm>
            <a:off x="103238" y="146759"/>
            <a:ext cx="3642851" cy="258169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103238" y="2728453"/>
            <a:ext cx="7950211" cy="2809569"/>
          </a:xfrm>
          <a:prstGeom prst="rect">
            <a:avLst/>
          </a:prstGeom>
          <a:solidFill>
            <a:srgbClr val="FDFFE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Рис.3.20. Схема монтажа стеновых ограждающих панелей, кассета расположена между краном и стеной:</a:t>
            </a:r>
            <a:endParaRPr lang="en-US" sz="1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1-кассета для складирования панелей стен; </a:t>
            </a:r>
          </a:p>
          <a:p>
            <a:pPr algn="just"/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2-монтажный кран; </a:t>
            </a:r>
          </a:p>
          <a:p>
            <a:pPr algn="just"/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3-оттяжка 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пенькового каната; </a:t>
            </a:r>
            <a:endParaRPr lang="ru-RU" sz="1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4-двухветьвевой строп;</a:t>
            </a:r>
          </a:p>
          <a:p>
            <a:pPr algn="just"/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5-панель стены; </a:t>
            </a:r>
          </a:p>
          <a:p>
            <a:pPr algn="just"/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6-смонтированное покрытие; </a:t>
            </a:r>
          </a:p>
          <a:p>
            <a:pPr algn="just"/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7-стропильная ферма; </a:t>
            </a:r>
          </a:p>
          <a:p>
            <a:pPr algn="just"/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8-монтажный гидроподъемник на автомобиле;</a:t>
            </a:r>
          </a:p>
          <a:p>
            <a:pPr algn="just"/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9-колонна;</a:t>
            </a:r>
          </a:p>
          <a:p>
            <a:pPr algn="just"/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10-стеновое ограждение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1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t="53499"/>
          <a:stretch/>
        </p:blipFill>
        <p:spPr>
          <a:xfrm>
            <a:off x="3849326" y="146759"/>
            <a:ext cx="4204123" cy="258169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grayscl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2231" t="2620" r="11726" b="23607"/>
          <a:stretch/>
        </p:blipFill>
        <p:spPr>
          <a:xfrm>
            <a:off x="8152207" y="146758"/>
            <a:ext cx="3808735" cy="539126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Прямоугольник 7"/>
          <p:cNvSpPr/>
          <p:nvPr/>
        </p:nvSpPr>
        <p:spPr>
          <a:xfrm>
            <a:off x="103239" y="5657488"/>
            <a:ext cx="11857704" cy="1200512"/>
          </a:xfrm>
          <a:prstGeom prst="rect">
            <a:avLst/>
          </a:prstGeom>
          <a:solidFill>
            <a:srgbClr val="FDFFE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Рис.3.21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Схема монтажа стеновых ограждающих панелей, </a:t>
            </a: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кран расположен 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между </a:t>
            </a: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кассетой 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стеной:</a:t>
            </a:r>
            <a:endParaRPr lang="en-US" sz="1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1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1-кассета для складирования панелей стен; </a:t>
            </a: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2-монтажный 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кран; </a:t>
            </a: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3-оттяжка 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пенькового каната; </a:t>
            </a: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4-двухветьвевой 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строп</a:t>
            </a: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5-панель 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стены; </a:t>
            </a:r>
            <a:endParaRPr lang="ru-RU" sz="1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6-смонтированное 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покрытие; </a:t>
            </a: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7-стропильная 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ферма; </a:t>
            </a: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8-монтажный 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гидроподъемник на </a:t>
            </a: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автомобиле; 9-колоннаа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10-стеновое </a:t>
            </a: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ограждение. </a:t>
            </a:r>
            <a:endParaRPr lang="ru-RU" sz="1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трелка углом вверх 8"/>
          <p:cNvSpPr/>
          <p:nvPr/>
        </p:nvSpPr>
        <p:spPr>
          <a:xfrm>
            <a:off x="10965791" y="5538021"/>
            <a:ext cx="818170" cy="512518"/>
          </a:xfrm>
          <a:prstGeom prst="bentUp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4480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FDE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eaLnBrk="1" hangingPunct="1">
              <a:defRPr/>
            </a:pP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8121" t="51658" r="9650" b="14467"/>
          <a:stretch/>
        </p:blipFill>
        <p:spPr>
          <a:xfrm>
            <a:off x="3775586" y="139709"/>
            <a:ext cx="3982066" cy="322292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rcRect l="6272" r="18594" b="48073"/>
          <a:stretch/>
        </p:blipFill>
        <p:spPr>
          <a:xfrm>
            <a:off x="147484" y="130620"/>
            <a:ext cx="3480619" cy="323201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103239" y="2728453"/>
            <a:ext cx="7654414" cy="2809569"/>
          </a:xfrm>
          <a:prstGeom prst="rect">
            <a:avLst/>
          </a:prstGeom>
          <a:solidFill>
            <a:srgbClr val="FDFFE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Рис.3.22. Схема монтажа стеновых ограждающих панелей, кран расположен между двумя кассетами:</a:t>
            </a:r>
            <a:endParaRPr lang="en-US" sz="1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1-кассета для складирования панелей стен; </a:t>
            </a:r>
          </a:p>
          <a:p>
            <a:pPr algn="just"/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2-монтажный кран; </a:t>
            </a:r>
          </a:p>
          <a:p>
            <a:pPr algn="just"/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3-оттяжка 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пенькового каната; </a:t>
            </a:r>
            <a:endParaRPr lang="ru-RU" sz="1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4-двухветьвевой строп;</a:t>
            </a:r>
          </a:p>
          <a:p>
            <a:pPr algn="just"/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5-панель стены; </a:t>
            </a:r>
          </a:p>
          <a:p>
            <a:pPr algn="just"/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6-смонтированное покрытие; </a:t>
            </a:r>
          </a:p>
          <a:p>
            <a:pPr algn="just"/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7-стропильная ферма; </a:t>
            </a:r>
          </a:p>
          <a:p>
            <a:pPr algn="just"/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8-стеновое ограждение;</a:t>
            </a:r>
            <a:endParaRPr lang="ru-RU" sz="1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9-колонна;</a:t>
            </a:r>
          </a:p>
          <a:p>
            <a:pPr algn="just"/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10-монтажный 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гидроподъемник на автомобиле</a:t>
            </a: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1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17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FDE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spcBef>
                <a:spcPts val="600"/>
              </a:spcBef>
              <a:defRPr/>
            </a:pPr>
            <a:endPara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600"/>
              </a:spcBef>
              <a:defRPr/>
            </a:pP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600"/>
              </a:spcBef>
              <a:defRPr/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При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возведении многоэтажных промышленных зданий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последовательность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выполнения строительных, монтажных и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специальных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работ и монтаж технологического оборудования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определяется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проектировании направления развития монтажных процессов.</a:t>
            </a:r>
          </a:p>
          <a:p>
            <a:pPr algn="just">
              <a:spcBef>
                <a:spcPts val="600"/>
              </a:spcBef>
              <a:defRPr/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многоэтажных зданиях различного назначения развитие строительно-монтажных процессов возможно в горизонтальном, вертикальном и комбинированном направлениях. </a:t>
            </a:r>
            <a:endParaRPr lang="ru-RU" sz="16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600"/>
              </a:spcBef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Горизонтальное </a:t>
            </a:r>
            <a:r>
              <a:rPr lang="ru-RU" sz="1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развитие процессов предусматривает последовательность -:этажного возведения объекта. </a:t>
            </a:r>
            <a: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	Вертикальное </a:t>
            </a:r>
            <a:r>
              <a:rPr lang="ru-RU" sz="1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— строительство многоэтажного здания отдельными ярусами на высоту всего здания. </a:t>
            </a:r>
            <a: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	Комбинированное </a:t>
            </a:r>
            <a:r>
              <a:rPr lang="ru-RU" sz="1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направление предусматривает </a:t>
            </a:r>
            <a: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развитие </a:t>
            </a:r>
            <a:r>
              <a:rPr lang="ru-RU" sz="1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одних групп процессов горизонтально, других вертикально.</a:t>
            </a:r>
          </a:p>
          <a:p>
            <a:pPr algn="just">
              <a:spcBef>
                <a:spcPts val="600"/>
              </a:spcBef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Обычно в качестве захватки принимают участки в пределах температурных блоков.</a:t>
            </a:r>
          </a:p>
          <a:p>
            <a:pPr algn="just">
              <a:spcBef>
                <a:spcPts val="600"/>
              </a:spcBef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Сборные конструкции многоэтажных промышленных зданий, как правило, монтируют комплексным методом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spcBef>
                <a:spcPts val="600"/>
              </a:spcBef>
              <a:defRPr/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Однако </a:t>
            </a:r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некоторых ситуациях возможен вариант возведения и 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комбинированным </a:t>
            </a:r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методом.</a:t>
            </a:r>
          </a:p>
          <a:p>
            <a:pPr algn="just">
              <a:spcBef>
                <a:spcPts val="600"/>
              </a:spcBef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зависимости от размеров здания и требований, связанных с монтажом технологического оборудования, могут быть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приняты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следующие схемы расположения стреловых и башенных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кранов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относительно здания: один или несколько кранов с одной стороны; два или несколько кранов, устанавливаемых с двух сторон вдоль здания; один или несколько кранов,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устанавливаемых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пятне застройки здания.</a:t>
            </a:r>
          </a:p>
          <a:p>
            <a:pPr algn="just">
              <a:spcBef>
                <a:spcPts val="600"/>
              </a:spcBef>
              <a:defRPr/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6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1600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работе двух и более кранов в целях безопасности </a:t>
            </a:r>
            <a:r>
              <a:rPr lang="ru-RU" sz="16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производства </a:t>
            </a:r>
            <a:r>
              <a:rPr lang="ru-RU" sz="1600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работ должна быть установлена последовательность монтажа конструкций, обеспечивающая соблюдение </a:t>
            </a:r>
            <a:r>
              <a:rPr lang="ru-RU" sz="16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необходимого </a:t>
            </a:r>
            <a:r>
              <a:rPr lang="ru-RU" sz="1600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постоянного интервала между зонами действия кранов</a:t>
            </a:r>
            <a:r>
              <a:rPr lang="ru-RU" sz="16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spcBef>
                <a:spcPts val="600"/>
              </a:spcBef>
              <a:defRPr/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Выполнение </a:t>
            </a:r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остальных строительных 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процессов </a:t>
            </a:r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необходимо 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подчинить </a:t>
            </a:r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ритму ведущего процесса и выполнять их с соблюдением того же шага потока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spcBef>
                <a:spcPts val="600"/>
              </a:spcBef>
              <a:defRPr/>
            </a:pP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разработки общей схемы движения крана при монтаже сборных конструкций необходимо исходить из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последовательности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возведения здания или сооружения, очередности сдачи его частей (секций, пролетов, цехов) (</a:t>
            </a:r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рис. 3.26, 3.27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just">
              <a:spcBef>
                <a:spcPts val="600"/>
              </a:spcBef>
              <a:defRPr/>
            </a:pP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753031" y="111272"/>
            <a:ext cx="770357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510"/>
              </a:spcBef>
            </a:pPr>
            <a:r>
              <a:rPr lang="ru-RU" sz="2000" b="1" spc="-1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Монтаж многоэтажных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промышленных </a:t>
            </a:r>
            <a:r>
              <a:rPr lang="ru-RU" sz="2000" b="1" spc="-1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зданий</a:t>
            </a:r>
            <a:endParaRPr lang="ru-RU" sz="1400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7808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FDE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eaLnBrk="1" hangingPunct="1">
              <a:defRPr/>
            </a:pP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3220" r="10484" b="71089"/>
          <a:stretch/>
        </p:blipFill>
        <p:spPr>
          <a:xfrm>
            <a:off x="103239" y="174383"/>
            <a:ext cx="4518202" cy="209686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rcRect l="12078" t="28674" r="9360" b="43274"/>
          <a:stretch/>
        </p:blipFill>
        <p:spPr>
          <a:xfrm>
            <a:off x="103239" y="2445635"/>
            <a:ext cx="4544406" cy="205262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rcRect l="13669" t="56918" r="9657" b="15030"/>
          <a:stretch/>
        </p:blipFill>
        <p:spPr>
          <a:xfrm>
            <a:off x="103239" y="4672642"/>
            <a:ext cx="4518202" cy="205262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Прямоугольник 6"/>
          <p:cNvSpPr/>
          <p:nvPr/>
        </p:nvSpPr>
        <p:spPr>
          <a:xfrm>
            <a:off x="5279922" y="1863074"/>
            <a:ext cx="6164826" cy="2148488"/>
          </a:xfrm>
          <a:prstGeom prst="rect">
            <a:avLst/>
          </a:prstGeom>
          <a:solidFill>
            <a:srgbClr val="FDFFE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Рис.3.26. Схема монтажа бескрановых промышленных зданий башенным краном, установленным с одной стороны:</a:t>
            </a:r>
          </a:p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-монтаж колонн; </a:t>
            </a:r>
          </a:p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б-монтаж ригелей;</a:t>
            </a:r>
          </a:p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в-монтаж плит перекрытий и покрытий.</a:t>
            </a:r>
            <a:endParaRPr lang="en-US" sz="20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713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FDE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eaLnBrk="1" hangingPunct="1">
              <a:defRPr/>
            </a:pP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rcRect l="13992" t="30566" r="13489" b="39442"/>
          <a:stretch/>
        </p:blipFill>
        <p:spPr>
          <a:xfrm>
            <a:off x="117985" y="2355932"/>
            <a:ext cx="4204673" cy="214613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rcRect l="12825" t="60150" r="12768" b="9246"/>
          <a:stretch/>
        </p:blipFill>
        <p:spPr>
          <a:xfrm>
            <a:off x="132735" y="4613149"/>
            <a:ext cx="4189923" cy="212686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rcRect l="14253" t="1747" r="13984" b="68873"/>
          <a:stretch/>
        </p:blipFill>
        <p:spPr>
          <a:xfrm>
            <a:off x="132735" y="109992"/>
            <a:ext cx="4189923" cy="211701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Прямоугольник 5"/>
          <p:cNvSpPr/>
          <p:nvPr/>
        </p:nvSpPr>
        <p:spPr>
          <a:xfrm>
            <a:off x="4455393" y="1863074"/>
            <a:ext cx="6989355" cy="2148488"/>
          </a:xfrm>
          <a:prstGeom prst="rect">
            <a:avLst/>
          </a:prstGeom>
          <a:solidFill>
            <a:srgbClr val="FDFFE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Рис.3.27. Схема монтажа бескрановых промышленных зданий двумя башенными кранами:</a:t>
            </a:r>
          </a:p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-монтаж колонн; </a:t>
            </a:r>
          </a:p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б-монтаж ригелей;</a:t>
            </a:r>
          </a:p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в-монтаж плит перекрытий и покрытий.</a:t>
            </a:r>
            <a:endParaRPr lang="en-US" sz="20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3978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FDE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Для монтажа одноэтажных промышленных зданий в зависи­мости от последовательности установки конструктивных элемен­тов применяют </a:t>
            </a:r>
            <a:r>
              <a:rPr lang="ru-RU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дифференцированный (раздельный), комплекс­ный (совмещенный) и комбинированный (смешанный) методы монтажа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дифференцированном методе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одноименные конструктив­ные элементы здания монтируют самостоятельными потоками, в основном совмещенными во времени. Однако этот метод не применяют при монтаже конструкций покрытий, что связано с конструктивными особенностями типового решения.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комплексном методе монтаж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выверку и закрепление всех конструкций производят в одном потоке в пределах одной или нескольких смежных ячеек здания, образующих жесткую монтажную устойчивость. Однако этот метод практически не применяется при монтаже одноэтажных промышленных зданий с железобетонным каркасом, так как типовое сопряжение колонн с фундаментами стаканного типа предусматривает возможность установки на колонны вышележащих конструкций только после достижения бетоном в стыках определенной прочности (не ме­нее 70%), что достигается через 3—4 дня. Кроме того, значи­тельная разница в массе разноименных сборных железобетон­ных конструкций делает нецелесообразным их монтаж одним краном.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монтаже комбинированным методом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сочетаются элемен­ты первых двух. Этот метод наиболее часто применяют при монтаже конструкции одноэтажных промышленных зданий: колон­ны, подкрановые балки и стеновые ограждения монтируют диф­ференцированным методом, отдельными потоками, а подстро­пильные и стропильные балки и фермы и плиты покрытия — комплексным методом, в едином потоке.</a:t>
            </a:r>
          </a:p>
        </p:txBody>
      </p:sp>
    </p:spTree>
    <p:extLst>
      <p:ext uri="{BB962C8B-B14F-4D97-AF65-F5344CB8AC3E}">
        <p14:creationId xmlns:p14="http://schemas.microsoft.com/office/powerpoint/2010/main" val="4020629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FDE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eaLnBrk="1" hangingPunct="1">
              <a:defRPr/>
            </a:pP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2"/>
            <a:ext cx="12192000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203835" indent="210185" algn="just">
              <a:lnSpc>
                <a:spcPct val="150000"/>
              </a:lnSpc>
            </a:pPr>
            <a:r>
              <a:rPr lang="ru-RU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Как известно, в зависимости от направления развития мон­</a:t>
            </a:r>
            <a:r>
              <a:rPr lang="ru-RU" b="1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тажного процесса различают </a:t>
            </a:r>
            <a:r>
              <a:rPr lang="ru-RU" b="1" spc="-5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продольный и поперечный методы </a:t>
            </a:r>
            <a:r>
              <a:rPr lang="ru-RU" b="1" spc="1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монтажа</a:t>
            </a:r>
            <a:r>
              <a:rPr lang="ru-RU" b="1" spc="1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pPr marR="203835" indent="210185" algn="just">
              <a:lnSpc>
                <a:spcPct val="150000"/>
              </a:lnSpc>
            </a:pPr>
            <a:r>
              <a:rPr lang="ru-RU" b="1" spc="1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одноэтажных промышленных зданиях главным об­</a:t>
            </a:r>
            <a:r>
              <a:rPr lang="ru-RU" b="1" spc="-5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разом применяют продольный метод</a:t>
            </a:r>
            <a:r>
              <a:rPr lang="ru-RU" b="1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когда конструкции после­</a:t>
            </a:r>
            <a:r>
              <a:rPr lang="ru-RU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довательно монтируют вдоль здания или пролета. </a:t>
            </a:r>
          </a:p>
          <a:p>
            <a:pPr marR="203835" indent="210185" algn="just">
              <a:lnSpc>
                <a:spcPct val="150000"/>
              </a:lnSpc>
            </a:pPr>
            <a:r>
              <a:rPr lang="ru-RU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Исключение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составляют элементы конструкций покрытия, которые могут монтировать как продольным, так и поперечным методами. При </a:t>
            </a:r>
            <a:r>
              <a:rPr lang="ru-RU" b="1" spc="2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продольном направлении монтажный кран располагают вне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пределов монтируемой ячейки и плиты покрытия устанавливают через смонтированную стропильную конструкцию. </a:t>
            </a:r>
          </a:p>
          <a:p>
            <a:pPr marR="203835" indent="210185" algn="just">
              <a:lnSpc>
                <a:spcPct val="150000"/>
              </a:lnSpc>
            </a:pP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 попереч­</a:t>
            </a:r>
            <a:r>
              <a:rPr lang="ru-RU" b="1" spc="5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ном направлении </a:t>
            </a:r>
            <a:r>
              <a:rPr lang="ru-RU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монтажа кран устанавливает плиты покрытия,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находясь внутри монтируемой ячейки здания, и стрела крана </a:t>
            </a:r>
            <a:r>
              <a:rPr lang="ru-RU" b="1" spc="1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располагается поперек монтируемых плит. Последний метод </a:t>
            </a:r>
            <a:r>
              <a:rPr lang="ru-RU" b="1" spc="2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применим в основном для бескрановых зданий и в том случае, </a:t>
            </a:r>
            <a:r>
              <a:rPr lang="ru-RU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когда параметры кранов определяются условием монтажа плит </a:t>
            </a:r>
            <a:r>
              <a:rPr lang="ru-RU" b="1" spc="-1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покрытия.</a:t>
            </a:r>
            <a:endParaRPr lang="ru-RU" sz="1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3133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FDE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eaLnBrk="1" hangingPunct="1">
              <a:defRPr/>
            </a:pP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1"/>
            <a:ext cx="12192000" cy="6690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203835" indent="214630" algn="just">
              <a:lnSpc>
                <a:spcPct val="150000"/>
              </a:lnSpc>
            </a:pPr>
            <a:r>
              <a:rPr lang="ru-RU" b="1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зависимости от способа наводки монтируемого элемента на опоры </a:t>
            </a:r>
            <a:r>
              <a:rPr lang="ru-RU" b="1" spc="-5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различают свободный</a:t>
            </a:r>
            <a:r>
              <a:rPr lang="ru-RU" b="1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b="1" spc="-5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ограниченно-свободный и прину­</a:t>
            </a:r>
            <a:r>
              <a:rPr lang="ru-RU" b="1" spc="1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дительный монтаж</a:t>
            </a:r>
            <a:r>
              <a:rPr lang="ru-RU" b="1" spc="1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Для сборных железобетонных конструкций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одноэтажных промышленных зданий монтаж в основном осу­</a:t>
            </a:r>
            <a:r>
              <a:rPr lang="ru-RU" b="1" spc="1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ществляют свободным методом, при котором конструкцию на</a:t>
            </a:r>
            <a:r>
              <a:rPr lang="ru-RU" b="1" spc="2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водят на опоры в процессе ее свободного перемещения.</a:t>
            </a:r>
            <a:endParaRPr lang="ru-RU" sz="1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203835" indent="205740" algn="just">
              <a:lnSpc>
                <a:spcPct val="150000"/>
              </a:lnSpc>
            </a:pPr>
            <a:r>
              <a:rPr lang="ru-RU" b="1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зависимости от точности установки конструкций на опоры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применяют монтаж с выверкой (рихтовкой) конструкций перед </a:t>
            </a:r>
            <a:r>
              <a:rPr lang="ru-RU" b="1" spc="1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окончательным закреплением и безвыверочный монтаж. </a:t>
            </a:r>
            <a:r>
              <a:rPr lang="ru-RU" b="1" spc="1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Безвы­верочный монтаж позволяет установить элемент сразу в проект­ное положение как в плане, так и по высоте и требует повышен­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ной точности изготовления элементов конструкций и подготовки элементов.</a:t>
            </a:r>
            <a:endParaRPr lang="ru-RU" sz="1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203835" indent="191770" algn="just">
              <a:lnSpc>
                <a:spcPct val="150000"/>
              </a:lnSpc>
            </a:pPr>
            <a:r>
              <a:rPr lang="ru-RU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Методы монтажа являются определяющими факторами тех­нологии производства монтажных работ, для осуществления ко­торой разрабатываются проекты производства работ, технологи­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ческие карты и технологические схемы монтажа отдельных кон­</a:t>
            </a:r>
            <a:r>
              <a:rPr lang="ru-RU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структивных элементов.</a:t>
            </a:r>
            <a:endParaRPr lang="ru-RU" sz="1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203835" algn="just">
              <a:lnSpc>
                <a:spcPct val="150000"/>
              </a:lnSpc>
            </a:pPr>
            <a:r>
              <a:rPr lang="ru-RU" b="1" spc="3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i="1" spc="3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Колонны монтируют отдельным потоком после подготовки дна стакана фундаментов и инструментальной проверки их в </a:t>
            </a:r>
            <a:r>
              <a:rPr lang="ru-RU" b="1" i="1" spc="35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плане и по вертикали в соответствии с требованиями проекта.</a:t>
            </a:r>
            <a:endParaRPr lang="ru-RU" sz="1400" b="1" i="1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203835" indent="201295" algn="just">
              <a:lnSpc>
                <a:spcPct val="150000"/>
              </a:lnSpc>
            </a:pPr>
            <a:r>
              <a:rPr lang="ru-RU" b="1" spc="1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Колонны доставляют на строительную площадку автотранс­</a:t>
            </a:r>
            <a:r>
              <a:rPr lang="ru-RU" b="1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портом, при этом легкие колонны (массой до 8 т)ч монтируют с </a:t>
            </a:r>
            <a:r>
              <a:rPr lang="ru-RU" b="1" spc="1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предварительной раскладкой у мест монтажа в зоне действия </a:t>
            </a:r>
            <a:r>
              <a:rPr lang="ru-RU" b="1" spc="1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монтажного крана, а тяжелые — доставляют к монтажному кра­</a:t>
            </a:r>
            <a:r>
              <a:rPr lang="ru-RU" b="1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ну по часовому графику и монтируют непосредственно с транс­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портных средств.</a:t>
            </a:r>
            <a:endParaRPr lang="ru-RU" sz="1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7942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FDE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endPara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Рис. 3.1. Схема выгрузки и предварительной раскладки колонн в зданиях пролетом 18, 24 и 30 м:</a:t>
            </a:r>
          </a:p>
          <a:p>
            <a:pPr algn="ctr">
              <a:defRPr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1—стакан фундамента; 2 — колонна; 3 — транспортное средство; 4 — кран; 5 — траверса</a:t>
            </a:r>
          </a:p>
          <a:p>
            <a:pPr algn="ctr">
              <a:defRPr/>
            </a:pPr>
            <a:endParaRPr 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3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43284"/>
          <a:stretch/>
        </p:blipFill>
        <p:spPr bwMode="auto">
          <a:xfrm>
            <a:off x="0" y="0"/>
            <a:ext cx="5996208" cy="415904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 rotWithShape="1">
          <a:blip r:embed="rId3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6272"/>
          <a:stretch/>
        </p:blipFill>
        <p:spPr bwMode="auto">
          <a:xfrm>
            <a:off x="6015128" y="2"/>
            <a:ext cx="6157951" cy="415904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4521" y="5191432"/>
            <a:ext cx="11889660" cy="914400"/>
          </a:xfrm>
          <a:prstGeom prst="rect">
            <a:avLst/>
          </a:prstGeom>
          <a:solidFill>
            <a:srgbClr val="FDFF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зависимости от величины пролета (18; 24; 30 м и более) и шага колонн (6; 12 м) применяют различные схемы монтажа колонн и движения монтажных кранов (рис.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3.1).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8520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FDE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eaLnBrk="1" hangingPunct="1">
              <a:defRPr/>
            </a:pPr>
            <a:endPara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401097" y="4508229"/>
            <a:ext cx="90112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0555" marR="1103630" algn="just">
              <a:spcAft>
                <a:spcPts val="0"/>
              </a:spcAft>
            </a:pPr>
            <a:r>
              <a:rPr lang="ru-RU" b="1" spc="15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Рис. 3.2. </a:t>
            </a:r>
            <a:r>
              <a:rPr lang="ru-RU" b="1" spc="15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Схема установки</a:t>
            </a:r>
            <a:r>
              <a:rPr lang="ru-RU" b="1" spc="5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spc="5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колонн в зданиях про­</a:t>
            </a:r>
            <a:r>
              <a:rPr lang="ru-RU" b="1" spc="25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летом 18, 24 и 30 м:</a:t>
            </a:r>
            <a:endParaRPr lang="ru-RU" b="1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0555" marR="1103630" algn="just">
              <a:spcAft>
                <a:spcPts val="0"/>
              </a:spcAft>
            </a:pPr>
            <a:r>
              <a:rPr lang="ru-RU" b="1" i="1" spc="5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 — </a:t>
            </a:r>
            <a:r>
              <a:rPr lang="ru-RU" b="1" spc="5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стакан фундамента; </a:t>
            </a:r>
            <a:r>
              <a:rPr lang="ru-RU" b="1" i="1" spc="5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 — </a:t>
            </a:r>
            <a:r>
              <a:rPr lang="ru-RU" b="1" spc="10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колонна; </a:t>
            </a:r>
            <a:r>
              <a:rPr lang="ru-RU" b="1" i="1" spc="10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 </a:t>
            </a:r>
            <a:r>
              <a:rPr lang="ru-RU" b="1" spc="10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— траверса; </a:t>
            </a:r>
            <a:r>
              <a:rPr lang="ru-RU" b="1" i="1" spc="10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 </a:t>
            </a:r>
            <a:r>
              <a:rPr lang="ru-RU" b="1" spc="10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— кран</a:t>
            </a:r>
            <a:endParaRPr lang="ru-RU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b="45076"/>
          <a:stretch/>
        </p:blipFill>
        <p:spPr>
          <a:xfrm>
            <a:off x="50120" y="-1"/>
            <a:ext cx="5539073" cy="436552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t="54385"/>
          <a:stretch/>
        </p:blipFill>
        <p:spPr>
          <a:xfrm>
            <a:off x="5589193" y="-1"/>
            <a:ext cx="6602807" cy="436552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9" name="Прямоугольник 18"/>
          <p:cNvSpPr/>
          <p:nvPr/>
        </p:nvSpPr>
        <p:spPr>
          <a:xfrm>
            <a:off x="560438" y="5297266"/>
            <a:ext cx="11208775" cy="914400"/>
          </a:xfrm>
          <a:prstGeom prst="rect">
            <a:avLst/>
          </a:prstGeom>
          <a:solidFill>
            <a:srgbClr val="FDFF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зависимости от величины пролета (18; 24; 30 м и более) и шага колонн (6; 12 м) применяют различные схемы монтажа колонн и движения монтажных кранов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(3.2).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9388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FDE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eaLnBrk="1" hangingPunct="1">
              <a:defRPr/>
            </a:pP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b="71680"/>
          <a:stretch/>
        </p:blipFill>
        <p:spPr>
          <a:xfrm>
            <a:off x="52041" y="44171"/>
            <a:ext cx="6249974" cy="246305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t="27288" b="42331"/>
          <a:stretch/>
        </p:blipFill>
        <p:spPr>
          <a:xfrm>
            <a:off x="52041" y="2660839"/>
            <a:ext cx="6302016" cy="267807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5261" t="56342" r="5013" b="7672"/>
          <a:stretch/>
        </p:blipFill>
        <p:spPr>
          <a:xfrm>
            <a:off x="6406098" y="44171"/>
            <a:ext cx="5785902" cy="308690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2041" y="5492530"/>
            <a:ext cx="11894153" cy="914400"/>
          </a:xfrm>
          <a:prstGeom prst="rect">
            <a:avLst/>
          </a:prstGeom>
          <a:solidFill>
            <a:srgbClr val="FDFF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зависимости от величины пролета (18; 24; 30 м и более) и шага колонн (6; 12 м) применяют различные схемы монтажа колонн и движения монтажных кранов (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рис.3.3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ctr"/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406098" y="3815739"/>
            <a:ext cx="5643334" cy="785866"/>
          </a:xfrm>
          <a:prstGeom prst="rect">
            <a:avLst/>
          </a:prstGeom>
          <a:solidFill>
            <a:srgbClr val="FDFFE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Рис.3.3. Схемы движения крана при установке колонн в пролетах 12, 18, 24 и 30 м.</a:t>
            </a:r>
            <a:endParaRPr 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2823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FDE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eaLnBrk="1" hangingPunct="1">
              <a:defRPr/>
            </a:pP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2192000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4445" algn="just"/>
            <a:r>
              <a:rPr lang="ru-RU" b="1" spc="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sz="1600" b="1" spc="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Подкрановые </a:t>
            </a:r>
            <a:r>
              <a:rPr lang="ru-RU" sz="1600" b="1" spc="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балки целесообразно монтировать самостоят</a:t>
            </a:r>
            <a:r>
              <a:rPr lang="ru-RU" sz="1600" b="1" spc="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ельным потоком непосредственно с транспортных средств. </a:t>
            </a:r>
            <a:r>
              <a:rPr lang="ru-RU" sz="1600" b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Установку балок в проектное положение производят по осевым </a:t>
            </a:r>
            <a:r>
              <a:rPr lang="ru-RU" sz="1600" b="1" spc="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рискам на балках и консолях колонн. Балки временно закреп­</a:t>
            </a:r>
            <a:r>
              <a:rPr lang="ru-RU" sz="1600" b="1" spc="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ляет на опорах при помощи анкерных болтов. </a:t>
            </a:r>
            <a:endParaRPr lang="ru-RU" sz="1600" b="1" spc="1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4445" algn="just"/>
            <a:r>
              <a:rPr lang="ru-RU" sz="1600" b="1" spc="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sz="1600" b="1" spc="10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Окончательную </a:t>
            </a:r>
            <a:r>
              <a:rPr lang="ru-RU" sz="1600" b="1" spc="5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выверку </a:t>
            </a:r>
            <a:r>
              <a:rPr lang="ru-RU" sz="1600" b="1" spc="5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подкрановых балок производят в пределах монтажной </a:t>
            </a:r>
            <a:r>
              <a:rPr lang="ru-RU" sz="1600" b="1" spc="1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захватки или температурной секции, при помощи геодезических 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инструментов, после чего производят приварку всех крепежных </a:t>
            </a:r>
            <a:r>
              <a:rPr lang="ru-RU" sz="1600" b="1" spc="25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деталей балок к закладным деталям колонн.</a:t>
            </a:r>
            <a:endParaRPr lang="ru-RU" sz="1600" b="1" dirty="0" smtClean="0">
              <a:solidFill>
                <a:srgbClr val="0070C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1600" b="1" spc="2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	При </a:t>
            </a:r>
            <a:r>
              <a:rPr lang="ru-RU" sz="1600" b="1" spc="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монтаже балок с предварительной раскладкой у мест </a:t>
            </a:r>
            <a:r>
              <a:rPr lang="ru-RU" sz="1600" b="1" spc="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монтажа их складывают на деревянные подкладки на расстоянии</a:t>
            </a:r>
            <a:r>
              <a:rPr lang="ru-RU" sz="1600" b="1" spc="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от оси колонн 2,8 ...4,0 м в «</a:t>
            </a:r>
            <a:r>
              <a:rPr lang="ru-RU" sz="1600" b="1" i="1" spc="2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елочку</a:t>
            </a:r>
            <a:r>
              <a:rPr lang="ru-RU" sz="1600" b="1" spc="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». </a:t>
            </a:r>
            <a:r>
              <a:rPr lang="ru-RU" sz="1600" b="1" spc="2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Такое размещение </a:t>
            </a:r>
            <a:r>
              <a:rPr lang="ru-RU" sz="1600" b="1" spc="2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зволяет свободно осмотреть торцы балок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 случае необходи­мости произвести их доводку.</a:t>
            </a:r>
          </a:p>
          <a:p>
            <a:pPr algn="just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Металлические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подкрановые балки длиной 12 м могут мон­тировать блоками, укрупненными в заводских условиях, или же доставлять на строительную площадку в виде двух отправочных единиц. В этом случае на монтажной площадке должен быть организован стенд для укрупнительной сборки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6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Монтаж 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метал­лических подкрановых балок может производиться с ведением работ двумя способами: с последующей выверкой балок и </a:t>
            </a:r>
            <a:r>
              <a:rPr lang="ru-RU" sz="1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 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выверки. Безвыверочный монтаж балок укрупненными блоками достигается за счет обеспечения повышенной точности вертикальных отметок фундаментов и опорной поверхности консолей колонн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рис. 3.4, 3.5, 3.6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16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19372" t="50504" r="9000" b="18256"/>
          <a:stretch/>
        </p:blipFill>
        <p:spPr>
          <a:xfrm>
            <a:off x="4494614" y="3805502"/>
            <a:ext cx="3617777" cy="304781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2377" b="50594"/>
          <a:stretch/>
        </p:blipFill>
        <p:spPr>
          <a:xfrm>
            <a:off x="4387" y="3807063"/>
            <a:ext cx="4315837" cy="304781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Прямоугольник 6"/>
          <p:cNvSpPr/>
          <p:nvPr/>
        </p:nvSpPr>
        <p:spPr>
          <a:xfrm>
            <a:off x="8286781" y="3804722"/>
            <a:ext cx="3674161" cy="3047815"/>
          </a:xfrm>
          <a:prstGeom prst="rect">
            <a:avLst/>
          </a:prstGeom>
          <a:solidFill>
            <a:srgbClr val="FDFFE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Рис.3.4. Схема выгрузки и раскладки подкрановых балок пролетом 6 и 12 м: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1-колонна крайнего ряда; 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2-подкрановая балка; 3-балковоз; 4-деревянная подкладка; 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5-колонна среднего ряда; 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6-автомобильный кран; 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7-оттяжка из пенькового каната; 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8-строп.</a:t>
            </a:r>
            <a:endParaRPr 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4108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427</TotalTime>
  <Words>1557</Words>
  <Application>Microsoft Office PowerPoint</Application>
  <PresentationFormat>Широкоэкранный</PresentationFormat>
  <Paragraphs>296</Paragraphs>
  <Slides>24</Slides>
  <Notes>24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RePack by Diakov</dc:creator>
  <cp:lastModifiedBy>RePack by Diakov</cp:lastModifiedBy>
  <cp:revision>31</cp:revision>
  <dcterms:created xsi:type="dcterms:W3CDTF">2022-01-09T11:38:45Z</dcterms:created>
  <dcterms:modified xsi:type="dcterms:W3CDTF">2022-01-15T16:19:46Z</dcterms:modified>
</cp:coreProperties>
</file>